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8" r:id="rId2"/>
    <p:sldId id="858" r:id="rId3"/>
    <p:sldId id="453" r:id="rId4"/>
    <p:sldId id="854" r:id="rId5"/>
    <p:sldId id="855" r:id="rId6"/>
    <p:sldId id="856" r:id="rId7"/>
    <p:sldId id="857" r:id="rId8"/>
    <p:sldId id="629" r:id="rId9"/>
    <p:sldId id="638" r:id="rId10"/>
    <p:sldId id="639" r:id="rId11"/>
    <p:sldId id="265" r:id="rId12"/>
    <p:sldId id="853" r:id="rId13"/>
    <p:sldId id="454" r:id="rId14"/>
    <p:sldId id="455" r:id="rId15"/>
    <p:sldId id="464" r:id="rId16"/>
    <p:sldId id="630" r:id="rId17"/>
    <p:sldId id="631" r:id="rId18"/>
    <p:sldId id="632" r:id="rId19"/>
    <p:sldId id="633" r:id="rId20"/>
    <p:sldId id="634" r:id="rId21"/>
    <p:sldId id="635" r:id="rId22"/>
    <p:sldId id="636" r:id="rId23"/>
    <p:sldId id="637" r:id="rId24"/>
    <p:sldId id="641" r:id="rId25"/>
    <p:sldId id="642" r:id="rId26"/>
    <p:sldId id="643" r:id="rId27"/>
    <p:sldId id="644" r:id="rId28"/>
    <p:sldId id="645" r:id="rId29"/>
    <p:sldId id="648" r:id="rId30"/>
    <p:sldId id="649" r:id="rId31"/>
    <p:sldId id="650" r:id="rId32"/>
    <p:sldId id="651" r:id="rId33"/>
    <p:sldId id="653" r:id="rId34"/>
    <p:sldId id="640" r:id="rId35"/>
    <p:sldId id="466" r:id="rId36"/>
    <p:sldId id="469" r:id="rId37"/>
    <p:sldId id="470" r:id="rId38"/>
    <p:sldId id="471" r:id="rId39"/>
    <p:sldId id="472" r:id="rId40"/>
    <p:sldId id="613" r:id="rId41"/>
    <p:sldId id="473" r:id="rId42"/>
    <p:sldId id="474" r:id="rId43"/>
    <p:sldId id="475" r:id="rId44"/>
    <p:sldId id="476" r:id="rId45"/>
    <p:sldId id="485" r:id="rId46"/>
    <p:sldId id="654" r:id="rId47"/>
    <p:sldId id="487" r:id="rId48"/>
    <p:sldId id="488" r:id="rId49"/>
    <p:sldId id="489" r:id="rId50"/>
    <p:sldId id="492" r:id="rId51"/>
    <p:sldId id="493" r:id="rId52"/>
    <p:sldId id="494" r:id="rId53"/>
    <p:sldId id="496" r:id="rId54"/>
    <p:sldId id="498" r:id="rId55"/>
    <p:sldId id="499" r:id="rId56"/>
    <p:sldId id="600" r:id="rId57"/>
    <p:sldId id="601" r:id="rId58"/>
    <p:sldId id="602" r:id="rId59"/>
    <p:sldId id="603" r:id="rId60"/>
    <p:sldId id="604" r:id="rId6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E582-AE32-4CA7-8F8F-A82F7CD28D77}" type="datetimeFigureOut">
              <a:rPr lang="sl-SI" smtClean="0"/>
              <a:t>19. 04. 2022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F2DE-5B69-426D-B02E-31BA41D587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399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D5D536F-C5D8-497F-A2C2-1BD77DCD4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134D4-CDA4-478F-9C78-763494976718}" type="slidenum">
              <a:rPr kumimoji="0" lang="en-US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51A8D05-F4AD-4B7A-B131-BC0F79168D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6BF10DC-AF52-45C3-A0BD-74371F0C0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1F37B54-E32D-4ADD-8E1F-85C19D61DB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80505-ABF1-4C65-B9BF-06A3EE184132}" type="slidenum">
              <a:rPr kumimoji="0" lang="en-US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B5544CD-0198-40F0-A2F8-B971F26B8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31E5B0A-C1DD-49A0-A687-03ECDEF65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E4DC44D-19E1-429F-B55E-2A6E7300D2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2075" y="9193213"/>
            <a:ext cx="2984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48D87-E24F-4840-8167-C7ED77B62A10}" type="slidenum">
              <a:rPr kumimoji="0" lang="sl-SI" altLang="sl-S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altLang="sl-S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A6C71D-A059-42B8-A6FD-5735FEFC28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025525" y="727075"/>
            <a:ext cx="4837113" cy="3627438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3E4D922-96DA-4756-BAA3-57D9A6743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595813"/>
            <a:ext cx="5510213" cy="435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/>
          <a:lstStyle/>
          <a:p>
            <a:pPr eaLnBrk="1" hangingPunct="1"/>
            <a:endParaRPr lang="en-US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AB3814E-1CF4-4B86-BF1B-BFBDF9CBD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fld id="{B3F28D57-7308-4C09-9197-B4C3C1A23DDD}" type="slidenum">
              <a:rPr lang="en-US" altLang="sl-SI" sz="1200" smtClean="0">
                <a:solidFill>
                  <a:schemeClr val="tx1"/>
                </a:solidFill>
              </a:rPr>
              <a:pPr/>
              <a:t>45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D5ADE8F-C40C-4D32-9081-CEC3A4FE4E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B38770F-3FFA-470F-ACE6-51A5E1C43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1FBCD47-BC52-4E06-9035-643A821F6F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2075" y="9191625"/>
            <a:ext cx="29845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659" tIns="47329" rIns="94659" bIns="47329" anchor="b"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09FA9B64-9AF8-44A4-9587-A70AD4480609}" type="slidenum">
              <a:rPr lang="en-US" altLang="sl-SI" sz="1200">
                <a:solidFill>
                  <a:schemeClr val="tx1"/>
                </a:solidFill>
              </a:rPr>
              <a:pPr algn="r" eaLnBrk="1" hangingPunct="1"/>
              <a:t>46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B1A575A-656D-4B25-AEF0-032EA0CFBC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1E75855-0B6A-432C-BA9E-757614CDB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760757D-AE47-4EFE-9C47-8D7F4F342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fld id="{7D86E0A1-4018-4172-AF0B-0E8A3B29716B}" type="slidenum">
              <a:rPr lang="en-US" altLang="sl-SI" sz="1200" smtClean="0">
                <a:solidFill>
                  <a:schemeClr val="tx1"/>
                </a:solidFill>
              </a:rPr>
              <a:pPr/>
              <a:t>47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4E09826-014C-4A6A-B7EA-E0367F6711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06D3995-3752-4E86-959E-4C547E352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92A770C-08A1-45B7-B31E-0E7FD6861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fld id="{2FEDA3CE-ACA6-4814-B7EE-DD4A6C718963}" type="slidenum">
              <a:rPr lang="en-US" altLang="sl-SI" sz="1200" smtClean="0">
                <a:solidFill>
                  <a:schemeClr val="tx1"/>
                </a:solidFill>
              </a:rPr>
              <a:pPr/>
              <a:t>48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510040B-34FD-41AA-B303-7680CE0B7A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7C95590-2310-4024-98C7-33B354C42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AB7DC292-16D0-49D2-AEE0-C4AED5D42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fld id="{B015EE69-1019-491D-9D93-6EE993218F55}" type="slidenum">
              <a:rPr lang="en-US" altLang="sl-SI" sz="1200" smtClean="0">
                <a:solidFill>
                  <a:schemeClr val="tx1"/>
                </a:solidFill>
              </a:rPr>
              <a:pPr/>
              <a:t>57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13EA170-3887-43F6-9483-A37152F1D2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00DBAFB-8068-4588-BB24-E2C71890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049B5727-CFB5-4588-8A2C-54896568F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 defTabSz="9461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fld id="{A8AF89EB-E17B-41CB-9B3D-20ADF00B2D22}" type="slidenum">
              <a:rPr lang="en-US" altLang="sl-SI" sz="1200" smtClean="0">
                <a:solidFill>
                  <a:schemeClr val="tx1"/>
                </a:solidFill>
              </a:rPr>
              <a:pPr/>
              <a:t>58</a:t>
            </a:fld>
            <a:endParaRPr lang="en-US" altLang="sl-SI" sz="1200">
              <a:solidFill>
                <a:schemeClr val="tx1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BF9A848-0306-463A-A7D3-BAE19FB12D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DC73DF6-37C8-4C07-AF3C-84C395372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14F4F4F-65AF-45B9-942C-A55177AB558D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CB7833D-678D-405C-810D-9C12DB45C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A39C49F4-94C4-4244-9A6F-CED526555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defRPr/>
                </a:pPr>
                <a:endParaRPr lang="sl-SI" sz="24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E8BF554-4A09-4C2F-95E0-9BD5C2095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defRPr/>
                </a:pPr>
                <a:endParaRPr lang="sl-SI" sz="24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47F1034-E010-486F-B8D5-F8B89C44F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F5D61D2-0652-4EC8-9A5C-31E536C29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defRPr/>
                </a:pPr>
                <a:endParaRPr lang="sl-SI" sz="24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B7D803D-1607-494B-9A75-82D9B6636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50000"/>
                  </a:spcBef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defRPr/>
                </a:pPr>
                <a:endParaRPr lang="sl-SI" sz="24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69287A8-645E-4EE3-ACCA-60D9551A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defRPr/>
              </a:pPr>
              <a:endParaRPr lang="sl-SI" sz="24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8C1EFD-F368-4933-AC93-F7B27712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defRPr/>
              </a:pPr>
              <a:endParaRPr lang="sl-SI" sz="24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F32AE14-C3E4-4A5A-B7D9-ED3D260D2D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defRPr/>
              </a:pPr>
              <a:endParaRPr lang="sl-SI" sz="2400"/>
            </a:p>
          </p:txBody>
        </p:sp>
      </p:grpSp>
      <p:sp>
        <p:nvSpPr>
          <p:cNvPr id="591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sl-SI" noProof="0"/>
              <a:t>Click to edit Master title style</a:t>
            </a:r>
          </a:p>
        </p:txBody>
      </p:sp>
      <p:sp>
        <p:nvSpPr>
          <p:cNvPr id="591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sl-SI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9607581-D6DE-448E-950B-A8ED5B12E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9B4EC0F-BC60-4C3F-B1EF-AB8559DE3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FBD371-A812-4B2B-A2EB-4A7ECC0FE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2BB625-8948-455E-AA5D-89D883A72A9B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64376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62717D-27F3-465D-B379-315ACFBA5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CD76163-CE79-47E4-A6AD-C60CB7A0E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6B291C4-5A37-4F6B-9080-ADF409658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E47C-CD3C-49C6-953C-B29536F8A6E9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1372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52C6422-B1E2-40BD-A3BB-03EA2793F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F4ED5CD-EC05-4B13-9B5E-30745CBA8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5296CB0-8D86-46FC-8240-489114E1C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108C-2F7D-4318-BCBF-5615DF326EC4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94559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60136B9-DF45-4074-BC46-BC6A1CD16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F253255-61DC-47CB-912E-ECDD64A42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127A7E9-AC2B-4818-81E2-C174D2670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E26C-CC83-4A98-A662-E046A4D0B5CE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12472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D80A80C-58D8-4A16-8FC7-E24390B45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D66F264-B9B9-44D7-B66A-3CEAC3440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FBC7D1-603B-4676-808E-E3335BF91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F950-7AB1-46BF-9EF0-73651D638437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2942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tabele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F1FC533-8983-49E6-9DE0-40F8CD2CE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5A49A99-2C96-4E3D-A759-97F1D1B02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ED7F072-972D-4C43-8A86-B45FCD9EC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6294-2C95-4A0C-ADD8-137E354E1800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130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D6EB419-E7EA-412D-B131-2ECA3DE01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5C8D-2507-42AE-9FD9-4E48E3031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DF2FB8-DF6E-4691-BB13-F762753DA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7AF2-B4BC-4417-BD79-2A71C0CD756A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2666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99378F5-128C-4028-BC74-A29690DED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07A19D9-E539-44D5-8482-BC7526A93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CEDCBC-4593-485E-AE9D-D6055B1AF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24E1-FD5B-4738-8EE2-7CFD7D451B18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64738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48212A8-E310-408D-9038-3B7664499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A83E44C-6B57-49E7-AAAA-105E06ED9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6D1B355-3FA2-4AB1-B31B-E08CAC9E0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4C8E-A064-4787-87E0-2A3887895C7B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4929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2251175-7FE2-4D6E-BF09-68DAA6F4D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5833C9D-3D3B-418B-9576-919983910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49C3558-FD9B-424F-99EC-8C258CAC0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BF7D-3D50-4A85-A687-D69EFF9DFC32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4359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FDFBC30-2859-4911-9195-5F93F7B87F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8F17951-813F-4CCA-9D9F-473401CC1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D41EE8-20E1-45E0-9182-99886AF1E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595-9E15-4E72-A7AC-B3DCA88B3723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2311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3D03847-B2AF-4787-AE91-667B3C0ED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58C111E-CB0B-4EC2-BF37-344551688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E944F9-B14D-4047-B82F-A91FB02EA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910E-87D0-4F81-B9E4-F4BA3F9EE643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09913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C2894D-EFF2-4D15-BBE4-188A1B256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87C4A3-DAFC-4175-82A9-8695F1BCF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FBC097D-38E8-45E9-ABBC-C0E851D1F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DE6F-BACD-4B09-91DA-C709F7E5FCFB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0867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B7AEB6B-7C92-46FC-BC51-F4B79872D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6D53500-E5F8-436F-86B1-5DFB8E68D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0F440BD-7047-48DA-8F03-55B2942BD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0EEC-21EE-49C7-8689-EB794FE4BE8F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1026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3E7CEE1-77B8-431A-B28A-F1A2A01F754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ABD0684-D7A1-4573-BE05-4766EE82ED4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8D021CB-CA27-4CE3-BCAB-A0E91196F45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EF59BC-45A4-48ED-93DF-A2BECB6EFDD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A7FCFD6-A4CF-4C1C-9F40-2EAE0A0BBCF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BE2DB8A-FD81-429D-9355-2CC4FE69E4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CF44654D-CB86-4A13-A444-DFBA351441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endParaRPr kumimoji="1" lang="de-DE" altLang="sl-SI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9B0CBBD9-299D-4135-8DEE-40F0F00FF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l-SI"/>
              <a:t>Click to edit Master title style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2929FEB3-EE7E-4AAA-B6F6-7008FEB3A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l-SI"/>
              <a:t>Click to edit Master text styles</a:t>
            </a:r>
          </a:p>
          <a:p>
            <a:pPr lvl="1"/>
            <a:r>
              <a:rPr lang="de-DE" altLang="sl-SI"/>
              <a:t>Second level</a:t>
            </a:r>
          </a:p>
          <a:p>
            <a:pPr lvl="2"/>
            <a:r>
              <a:rPr lang="de-DE" altLang="sl-SI"/>
              <a:t>Third level</a:t>
            </a:r>
          </a:p>
          <a:p>
            <a:pPr lvl="3"/>
            <a:r>
              <a:rPr lang="de-DE" altLang="sl-SI"/>
              <a:t>Fourth level</a:t>
            </a:r>
          </a:p>
          <a:p>
            <a:pPr lvl="4"/>
            <a:r>
              <a:rPr lang="de-DE" altLang="sl-SI"/>
              <a:t>Fifth level</a:t>
            </a:r>
          </a:p>
        </p:txBody>
      </p:sp>
      <p:sp>
        <p:nvSpPr>
          <p:cNvPr id="590859" name="Rectangle 11">
            <a:extLst>
              <a:ext uri="{FF2B5EF4-FFF2-40B4-BE49-F238E27FC236}">
                <a16:creationId xmlns:a16="http://schemas.microsoft.com/office/drawing/2014/main" id="{083F79A8-567C-4E6E-98D6-865F73926C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90860" name="Rectangle 12">
            <a:extLst>
              <a:ext uri="{FF2B5EF4-FFF2-40B4-BE49-F238E27FC236}">
                <a16:creationId xmlns:a16="http://schemas.microsoft.com/office/drawing/2014/main" id="{4B30D9C7-C11E-46D9-B9CE-77D55844EA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de-DE" altLang="sl-SI"/>
          </a:p>
        </p:txBody>
      </p:sp>
      <p:sp>
        <p:nvSpPr>
          <p:cNvPr id="590861" name="Rectangle 13">
            <a:extLst>
              <a:ext uri="{FF2B5EF4-FFF2-40B4-BE49-F238E27FC236}">
                <a16:creationId xmlns:a16="http://schemas.microsoft.com/office/drawing/2014/main" id="{D1AB29D1-F1CD-445A-AF3D-461E77A94D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6E1068-9F1A-4763-8750-D0354CE6ED83}" type="slidenum">
              <a:rPr lang="de-DE" altLang="sl-SI"/>
              <a:pPr>
                <a:defRPr/>
              </a:pPr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78966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4E326932-DCD8-4887-A945-C63891694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B995C1A-ACE3-4FE7-B7B3-8D1B45413ABE}" type="slidenum">
              <a:rPr lang="de-DE" altLang="sl-SI" sz="140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de-DE" altLang="sl-SI" sz="1400">
              <a:solidFill>
                <a:srgbClr val="1C1C1C"/>
              </a:solidFill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1E641091-F80F-4A49-8A17-08D33CC6E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sl-SI" alt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F0CD503A-5F08-4363-8955-0E57C485B6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4639" y="3194051"/>
            <a:ext cx="7172325" cy="2836863"/>
          </a:xfrm>
        </p:spPr>
        <p:txBody>
          <a:bodyPr/>
          <a:lstStyle/>
          <a:p>
            <a:pPr eaLnBrk="1" hangingPunct="1"/>
            <a:r>
              <a:rPr lang="sl-SI" altLang="sl-SI"/>
              <a:t>2022</a:t>
            </a:r>
          </a:p>
          <a:p>
            <a:pPr eaLnBrk="1" hangingPunct="1"/>
            <a:r>
              <a:rPr lang="sl-SI" altLang="sl-SI"/>
              <a:t>Doc.dr. MARIJA </a:t>
            </a:r>
            <a:r>
              <a:rPr lang="en-US" altLang="sl-SI"/>
              <a:t>TURNŠEK MIKAČIĆ</a:t>
            </a:r>
            <a:r>
              <a:rPr lang="sl-SI" altLang="sl-SI"/>
              <a:t> doktorica menedžmenta kakovosti, dipl.ekonomist, Certificirani NLP mednarodni trener, NLP mojster coach </a:t>
            </a:r>
          </a:p>
          <a:p>
            <a:pPr eaLnBrk="1" hangingPunct="1"/>
            <a:endParaRPr lang="en-US" altLang="sl-SI"/>
          </a:p>
        </p:txBody>
      </p:sp>
      <p:pic>
        <p:nvPicPr>
          <p:cNvPr id="9221" name="Slika 1">
            <a:extLst>
              <a:ext uri="{FF2B5EF4-FFF2-40B4-BE49-F238E27FC236}">
                <a16:creationId xmlns:a16="http://schemas.microsoft.com/office/drawing/2014/main" id="{687C0760-773B-4168-B49A-4E8AB826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54014"/>
            <a:ext cx="1955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372684ED-DC98-4D76-8E62-7BB530356EFE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ED933D36-5B90-4C55-8448-709E678F4FB0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10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3" name="Date Placeholder 5">
            <a:extLst>
              <a:ext uri="{FF2B5EF4-FFF2-40B4-BE49-F238E27FC236}">
                <a16:creationId xmlns:a16="http://schemas.microsoft.com/office/drawing/2014/main" id="{0FDB149C-87AC-4DA6-8CE0-5AD215515F69}"/>
              </a:ext>
            </a:extLst>
          </p:cNvPr>
          <p:cNvSpPr txBox="1">
            <a:spLocks noGrp="1"/>
          </p:cNvSpPr>
          <p:nvPr/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3FB404E-114A-44F1-83AC-BA92FD3B359F}" type="datetime1">
              <a:rPr lang="sl-SI" altLang="sl-SI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19. 04. 2022</a:t>
            </a:fld>
            <a:endParaRPr lang="sl-SI" altLang="sl-SI" sz="1200">
              <a:solidFill>
                <a:srgbClr val="000000"/>
              </a:solidFill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192BBD29-DA15-43BD-84BF-74EDD550FB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b="1"/>
              <a:t>KOMUNIKACIJSKI MODEL</a:t>
            </a:r>
            <a:endParaRPr lang="en-US" altLang="sl-SI" b="1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3005552-F145-48C1-9F8C-DB1FF749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182928"/>
            <a:ext cx="64087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Komuniciramo besedno in nebesedno: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sl-SI" altLang="sl-SI" sz="2400" b="1">
                <a:solidFill>
                  <a:srgbClr val="0000FF"/>
                </a:solidFill>
              </a:rPr>
              <a:t>Po </a:t>
            </a:r>
            <a:r>
              <a:rPr lang="sl-SI" altLang="sl-SI" sz="2400">
                <a:solidFill>
                  <a:srgbClr val="0000FF"/>
                </a:solidFill>
              </a:rPr>
              <a:t>nebesedni </a:t>
            </a:r>
            <a:r>
              <a:rPr lang="sl-SI" altLang="sl-SI" sz="2400" b="1">
                <a:solidFill>
                  <a:srgbClr val="0000FF"/>
                </a:solidFill>
              </a:rPr>
              <a:t>komunikacijski poti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 posredujemo in sprejemamo večji 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sporočila kot po besedni.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1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Kar vidimo, verjamemo, in kar slišimo, primerjamo z videnim.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1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FF"/>
                </a:solidFill>
              </a:rPr>
              <a:t>Nebesedno sporočamo tudi nezavedno</a:t>
            </a:r>
            <a:r>
              <a:rPr lang="sl-SI" altLang="sl-SI" sz="1800" b="1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0486" name="Object 4">
            <a:extLst>
              <a:ext uri="{FF2B5EF4-FFF2-40B4-BE49-F238E27FC236}">
                <a16:creationId xmlns:a16="http://schemas.microsoft.com/office/drawing/2014/main" id="{09E22AE8-636E-4BAF-9079-96157A3AC657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2640013" y="1412876"/>
          <a:ext cx="6297612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ikon" r:id="rId4" imgW="2834640" imgH="1668841" progId="MSGraph.Chart.8">
                  <p:embed/>
                </p:oleObj>
              </mc:Choice>
              <mc:Fallback>
                <p:oleObj name="Grafikon" r:id="rId4" imgW="2834640" imgH="1668841" progId="MSGraph.Chart.8">
                  <p:embed/>
                  <p:pic>
                    <p:nvPicPr>
                      <p:cNvPr id="20486" name="Object 4">
                        <a:extLst>
                          <a:ext uri="{FF2B5EF4-FFF2-40B4-BE49-F238E27FC236}">
                            <a16:creationId xmlns:a16="http://schemas.microsoft.com/office/drawing/2014/main" id="{09E22AE8-636E-4BAF-9079-96157A3AC6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1412876"/>
                        <a:ext cx="6297612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značba mesta številke diapozitiva 3">
            <a:extLst>
              <a:ext uri="{FF2B5EF4-FFF2-40B4-BE49-F238E27FC236}">
                <a16:creationId xmlns:a16="http://schemas.microsoft.com/office/drawing/2014/main" id="{A60343CA-F36D-4677-A8A4-04CE220A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642A374-CEBD-4761-8B3E-D74494CACF5C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11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44CC5784-C259-4BA2-8D96-21BB7FC8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1600200"/>
            <a:ext cx="73929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3333CC"/>
              </a:buClr>
            </a:pPr>
            <a:endParaRPr lang="sl-SI" altLang="sl-SI" sz="3600">
              <a:solidFill>
                <a:srgbClr val="000000"/>
              </a:solidFill>
            </a:endParaRPr>
          </a:p>
        </p:txBody>
      </p:sp>
      <p:graphicFrame>
        <p:nvGraphicFramePr>
          <p:cNvPr id="22532" name="Object 6">
            <a:extLst>
              <a:ext uri="{FF2B5EF4-FFF2-40B4-BE49-F238E27FC236}">
                <a16:creationId xmlns:a16="http://schemas.microsoft.com/office/drawing/2014/main" id="{E5201E71-EEAD-4363-9046-CB76061380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723900"/>
          <a:ext cx="81915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5865133" imgH="3950553" progId="Word.Document.8">
                  <p:embed/>
                </p:oleObj>
              </mc:Choice>
              <mc:Fallback>
                <p:oleObj name="Document" r:id="rId3" imgW="5865133" imgH="3950553" progId="Word.Document.8">
                  <p:embed/>
                  <p:pic>
                    <p:nvPicPr>
                      <p:cNvPr id="22532" name="Object 6">
                        <a:extLst>
                          <a:ext uri="{FF2B5EF4-FFF2-40B4-BE49-F238E27FC236}">
                            <a16:creationId xmlns:a16="http://schemas.microsoft.com/office/drawing/2014/main" id="{E5201E71-EEAD-4363-9046-CB7606138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723900"/>
                        <a:ext cx="81915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značba mesta številke diapozitiva 5">
            <a:extLst>
              <a:ext uri="{FF2B5EF4-FFF2-40B4-BE49-F238E27FC236}">
                <a16:creationId xmlns:a16="http://schemas.microsoft.com/office/drawing/2014/main" id="{F3AB58F9-29FF-4771-99FB-166BCF61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1069092-79DA-4428-A859-22D8A93119DF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12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7CEE8A-545B-46E7-B75A-E6AB2C18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Zaželite si kaj!</a:t>
            </a:r>
            <a:endParaRPr lang="en-US" altLang="sl-SI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B7923F9-4FA3-4027-9B2D-72030F7F1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6688" y="2593975"/>
            <a:ext cx="7772400" cy="3538538"/>
          </a:xfrm>
        </p:spPr>
        <p:txBody>
          <a:bodyPr/>
          <a:lstStyle/>
          <a:p>
            <a:pPr eaLnBrk="1" hangingPunct="1"/>
            <a:r>
              <a:rPr lang="sl-SI" altLang="sl-SI"/>
              <a:t>Pozor! Ne pričakujte premalo!</a:t>
            </a:r>
          </a:p>
          <a:p>
            <a:pPr eaLnBrk="1" hangingPunct="1"/>
            <a:r>
              <a:rPr lang="sl-SI" altLang="sl-SI"/>
              <a:t>Kdor nima želja:</a:t>
            </a:r>
          </a:p>
          <a:p>
            <a:pPr lvl="1" eaLnBrk="1" hangingPunct="1"/>
            <a:r>
              <a:rPr lang="sl-SI" altLang="sl-SI">
                <a:solidFill>
                  <a:srgbClr val="0000CC"/>
                </a:solidFill>
              </a:rPr>
              <a:t>se preneha premikati, </a:t>
            </a:r>
          </a:p>
          <a:p>
            <a:pPr lvl="1" eaLnBrk="1" hangingPunct="1"/>
            <a:r>
              <a:rPr lang="sl-SI" altLang="sl-SI">
                <a:solidFill>
                  <a:srgbClr val="0000CC"/>
                </a:solidFill>
              </a:rPr>
              <a:t>se ustavi, </a:t>
            </a:r>
          </a:p>
          <a:p>
            <a:pPr lvl="1" eaLnBrk="1" hangingPunct="1"/>
            <a:r>
              <a:rPr lang="sl-SI" altLang="sl-SI">
                <a:solidFill>
                  <a:srgbClr val="0000CC"/>
                </a:solidFill>
              </a:rPr>
              <a:t>preneha živeti</a:t>
            </a:r>
            <a:endParaRPr lang="en-US" altLang="sl-SI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značba mesta številke diapozitiva 5">
            <a:extLst>
              <a:ext uri="{FF2B5EF4-FFF2-40B4-BE49-F238E27FC236}">
                <a16:creationId xmlns:a16="http://schemas.microsoft.com/office/drawing/2014/main" id="{84C416CF-1481-468C-8338-CE2D5932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E43E8B6-C446-40E7-9BEC-9EAEAD760AE4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13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E719D-334A-444C-9457-37E57692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Zaželite si kaj!</a:t>
            </a:r>
            <a:endParaRPr lang="en-US" altLang="sl-SI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A69BE6B-5327-4466-BA54-525A1AA0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6688" y="2801939"/>
            <a:ext cx="7772400" cy="3330575"/>
          </a:xfrm>
        </p:spPr>
        <p:txBody>
          <a:bodyPr/>
          <a:lstStyle/>
          <a:p>
            <a:pPr eaLnBrk="1" hangingPunct="1"/>
            <a:r>
              <a:rPr lang="sl-SI" altLang="sl-SI"/>
              <a:t>Želje so </a:t>
            </a:r>
            <a:r>
              <a:rPr lang="sl-SI" altLang="sl-SI" b="1">
                <a:solidFill>
                  <a:srgbClr val="0000CC"/>
                </a:solidFill>
              </a:rPr>
              <a:t>energija:</a:t>
            </a:r>
          </a:p>
          <a:p>
            <a:pPr eaLnBrk="1" hangingPunct="1"/>
            <a:r>
              <a:rPr lang="sl-SI" altLang="sl-SI"/>
              <a:t>ki nas ohranja pri življenju in</a:t>
            </a:r>
          </a:p>
          <a:p>
            <a:pPr eaLnBrk="1" hangingPunct="1"/>
            <a:r>
              <a:rPr lang="sl-SI" altLang="sl-SI"/>
              <a:t>so v nenehnem gibanju</a:t>
            </a:r>
            <a:endParaRPr lang="en-US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značba mesta številke diapozitiva 5">
            <a:extLst>
              <a:ext uri="{FF2B5EF4-FFF2-40B4-BE49-F238E27FC236}">
                <a16:creationId xmlns:a16="http://schemas.microsoft.com/office/drawing/2014/main" id="{4CE1D53E-7825-48A8-BED8-4D039463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70CD3F7-0E7B-4A87-8450-8BDFBBC3429F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14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C0FF255-5430-4639-AFD5-7CE6E21A8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Zaželite si kaj!</a:t>
            </a:r>
            <a:endParaRPr lang="en-US" altLang="sl-SI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EF38BD0-A544-4A71-8819-460055254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6688" y="2801939"/>
            <a:ext cx="7772400" cy="3330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/>
              <a:t>Kadar so naše želje majhne: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nimamo veliko želje po premikanju.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Če so </a:t>
            </a:r>
            <a:r>
              <a:rPr lang="sl-SI" altLang="sl-SI" b="1">
                <a:solidFill>
                  <a:srgbClr val="0000CC"/>
                </a:solidFill>
              </a:rPr>
              <a:t>velike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se precej hitreje prebijamo naprej.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0000CC"/>
                </a:solidFill>
              </a:rPr>
              <a:t>Če imamo velike želje: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0000CC"/>
                </a:solidFill>
              </a:rPr>
              <a:t>tudi veliko dosežemo</a:t>
            </a:r>
            <a:r>
              <a:rPr lang="sl-SI" altLang="sl-SI"/>
              <a:t>.</a:t>
            </a:r>
            <a:endParaRPr lang="en-US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značba mesta številke diapozitiva 3">
            <a:extLst>
              <a:ext uri="{FF2B5EF4-FFF2-40B4-BE49-F238E27FC236}">
                <a16:creationId xmlns:a16="http://schemas.microsoft.com/office/drawing/2014/main" id="{CCCC4A79-9B81-48E4-9715-99EA6219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96D494E-75B4-4C80-997E-F7261431B9AE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15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7B442EB-7834-4726-A573-99A013A44C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sz="3200">
                <a:latin typeface="Century Gothic" panose="020B0502020202020204" pitchFamily="34" charset="0"/>
              </a:rPr>
              <a:t>4 STEBRI </a:t>
            </a:r>
            <a:r>
              <a:rPr lang="sl-SI" altLang="sl-SI" sz="3200">
                <a:latin typeface="Arial" panose="020B0604020202020204" pitchFamily="34" charset="0"/>
              </a:rPr>
              <a:t>DOBRE KOMUNIKACIJE</a:t>
            </a:r>
            <a:endParaRPr lang="en-GB" altLang="sl-SI" sz="3200">
              <a:latin typeface="Arial" panose="020B0604020202020204" pitchFamily="34" charset="0"/>
            </a:endParaRPr>
          </a:p>
        </p:txBody>
      </p:sp>
      <p:sp>
        <p:nvSpPr>
          <p:cNvPr id="26628" name="Rectangle 85">
            <a:extLst>
              <a:ext uri="{FF2B5EF4-FFF2-40B4-BE49-F238E27FC236}">
                <a16:creationId xmlns:a16="http://schemas.microsoft.com/office/drawing/2014/main" id="{A576CACB-6F11-4753-8948-5FE3ABEA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Rectangle 86">
            <a:extLst>
              <a:ext uri="{FF2B5EF4-FFF2-40B4-BE49-F238E27FC236}">
                <a16:creationId xmlns:a16="http://schemas.microsoft.com/office/drawing/2014/main" id="{5A87E78F-63A1-457E-B91A-BEB6852D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3284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altLang="sl-SI" sz="1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altLang="sl-SI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1736" name="Text Box 136">
            <a:extLst>
              <a:ext uri="{FF2B5EF4-FFF2-40B4-BE49-F238E27FC236}">
                <a16:creationId xmlns:a16="http://schemas.microsoft.com/office/drawing/2014/main" id="{CE8C0534-62F3-4A7C-94B0-D308BF13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300664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  <a:latin typeface="Century Gothic" panose="020B0502020202020204" pitchFamily="34" charset="0"/>
              </a:rPr>
              <a:t>Ciljna usmerjenost</a:t>
            </a:r>
            <a:endParaRPr lang="en-GB" altLang="sl-SI" sz="24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5" name="Text Box 138">
            <a:extLst>
              <a:ext uri="{FF2B5EF4-FFF2-40B4-BE49-F238E27FC236}">
                <a16:creationId xmlns:a16="http://schemas.microsoft.com/office/drawing/2014/main" id="{4BC07D4F-4E4C-4527-8F6F-6DF5A2D27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5373689"/>
            <a:ext cx="1846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  <a:latin typeface="Century Gothic" panose="020B0502020202020204" pitchFamily="34" charset="0"/>
              </a:rPr>
              <a:t>Čutna ostrina</a:t>
            </a:r>
            <a:r>
              <a:rPr lang="sl-SI" altLang="sl-SI" sz="2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  <a:latin typeface="Arial" panose="020B0604020202020204" pitchFamily="34" charset="0"/>
              </a:rPr>
              <a:t>kalibriranje</a:t>
            </a:r>
            <a:endParaRPr lang="en-GB" altLang="sl-SI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1739" name="Text Box 139">
            <a:extLst>
              <a:ext uri="{FF2B5EF4-FFF2-40B4-BE49-F238E27FC236}">
                <a16:creationId xmlns:a16="http://schemas.microsoft.com/office/drawing/2014/main" id="{AF5C3F26-1A3A-45D4-95F2-80E813E7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445126"/>
            <a:ext cx="172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  <a:latin typeface="Century Gothic" panose="020B0502020202020204" pitchFamily="34" charset="0"/>
              </a:rPr>
              <a:t>Dober stik</a:t>
            </a:r>
            <a:r>
              <a:rPr lang="sl-SI" altLang="sl-SI" sz="2400" b="1">
                <a:solidFill>
                  <a:srgbClr val="000000"/>
                </a:solidFill>
                <a:latin typeface="Arial" panose="020B0604020202020204" pitchFamily="34" charset="0"/>
              </a:rPr>
              <a:t>, zrcaljenje</a:t>
            </a:r>
            <a:endParaRPr lang="en-GB" altLang="sl-SI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Text Box 140">
            <a:extLst>
              <a:ext uri="{FF2B5EF4-FFF2-40B4-BE49-F238E27FC236}">
                <a16:creationId xmlns:a16="http://schemas.microsoft.com/office/drawing/2014/main" id="{C422A713-D598-4910-95D6-A05A3D67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5373689"/>
            <a:ext cx="1935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  <a:latin typeface="Century Gothic" panose="020B0502020202020204" pitchFamily="34" charset="0"/>
              </a:rPr>
              <a:t>Prožnost</a:t>
            </a:r>
            <a:r>
              <a:rPr lang="sl-SI" altLang="sl-SI" sz="2400" b="1">
                <a:solidFill>
                  <a:srgbClr val="000000"/>
                </a:solidFill>
                <a:latin typeface="Arial" panose="020B0604020202020204" pitchFamily="34" charset="0"/>
              </a:rPr>
              <a:t>, prilagajanje</a:t>
            </a:r>
            <a:endParaRPr lang="en-GB" altLang="sl-SI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34" name="Group 150">
            <a:extLst>
              <a:ext uri="{FF2B5EF4-FFF2-40B4-BE49-F238E27FC236}">
                <a16:creationId xmlns:a16="http://schemas.microsoft.com/office/drawing/2014/main" id="{A4B824F7-DCD1-4905-92AC-9345824F8D6D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1341438"/>
            <a:ext cx="7777163" cy="3600450"/>
            <a:chOff x="476" y="1071"/>
            <a:chExt cx="4899" cy="2268"/>
          </a:xfrm>
        </p:grpSpPr>
        <p:grpSp>
          <p:nvGrpSpPr>
            <p:cNvPr id="26635" name="Group 142">
              <a:extLst>
                <a:ext uri="{FF2B5EF4-FFF2-40B4-BE49-F238E27FC236}">
                  <a16:creationId xmlns:a16="http://schemas.microsoft.com/office/drawing/2014/main" id="{882111A2-88FE-44E4-AF37-4C2FE1EA2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071"/>
              <a:ext cx="4899" cy="635"/>
              <a:chOff x="1578" y="1646"/>
              <a:chExt cx="13860" cy="994"/>
            </a:xfrm>
          </p:grpSpPr>
          <p:sp>
            <p:nvSpPr>
              <p:cNvPr id="26640" name="AutoShape 143">
                <a:extLst>
                  <a:ext uri="{FF2B5EF4-FFF2-40B4-BE49-F238E27FC236}">
                    <a16:creationId xmlns:a16="http://schemas.microsoft.com/office/drawing/2014/main" id="{BC2261BC-5E58-49F8-B4C8-F987D3B53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" y="2214"/>
                <a:ext cx="13860" cy="426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sl-SI" altLang="sl-SI" sz="2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6641" name="AutoShape 144">
                <a:extLst>
                  <a:ext uri="{FF2B5EF4-FFF2-40B4-BE49-F238E27FC236}">
                    <a16:creationId xmlns:a16="http://schemas.microsoft.com/office/drawing/2014/main" id="{4DAD62BE-C915-4728-882F-0D1C4731B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3" y="1930"/>
                <a:ext cx="11958" cy="284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sl-SI" altLang="sl-SI" sz="2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6642" name="AutoShape 145">
                <a:extLst>
                  <a:ext uri="{FF2B5EF4-FFF2-40B4-BE49-F238E27FC236}">
                    <a16:creationId xmlns:a16="http://schemas.microsoft.com/office/drawing/2014/main" id="{FBA2C648-03ED-404E-A498-1BB5600C0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646"/>
                <a:ext cx="10327" cy="284"/>
              </a:xfrm>
              <a:prstGeom prst="plaque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sl-SI" altLang="sl-SI" sz="2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6636" name="Firewall">
              <a:extLst>
                <a:ext uri="{FF2B5EF4-FFF2-40B4-BE49-F238E27FC236}">
                  <a16:creationId xmlns:a16="http://schemas.microsoft.com/office/drawing/2014/main" id="{29B58E65-9C9D-4196-95D9-E16B02C7DAD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0800000">
              <a:off x="748" y="1706"/>
              <a:ext cx="427" cy="16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59 w 21600"/>
                <a:gd name="T25" fmla="*/ 22460 h 21600"/>
                <a:gd name="T26" fmla="*/ 21094 w 21600"/>
                <a:gd name="T27" fmla="*/ 3228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l-SI" sz="2400">
                <a:solidFill>
                  <a:srgbClr val="333399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26637" name="Firewall">
              <a:extLst>
                <a:ext uri="{FF2B5EF4-FFF2-40B4-BE49-F238E27FC236}">
                  <a16:creationId xmlns:a16="http://schemas.microsoft.com/office/drawing/2014/main" id="{4C43851F-6256-4F78-BF6C-679CBA4BFCD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0800000">
              <a:off x="1882" y="1706"/>
              <a:ext cx="427" cy="16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59 w 21600"/>
                <a:gd name="T25" fmla="*/ 22460 h 21600"/>
                <a:gd name="T26" fmla="*/ 21094 w 21600"/>
                <a:gd name="T27" fmla="*/ 3228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l-SI" sz="2400">
                <a:solidFill>
                  <a:srgbClr val="333399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26638" name="Firewall">
              <a:extLst>
                <a:ext uri="{FF2B5EF4-FFF2-40B4-BE49-F238E27FC236}">
                  <a16:creationId xmlns:a16="http://schemas.microsoft.com/office/drawing/2014/main" id="{01A4A0E7-684F-4F4B-9FCE-3F8576873B1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0800000">
              <a:off x="3334" y="1706"/>
              <a:ext cx="427" cy="16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59 w 21600"/>
                <a:gd name="T25" fmla="*/ 22460 h 21600"/>
                <a:gd name="T26" fmla="*/ 21094 w 21600"/>
                <a:gd name="T27" fmla="*/ 3228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l-SI" sz="2400">
                <a:solidFill>
                  <a:srgbClr val="333399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26639" name="Firewall">
              <a:extLst>
                <a:ext uri="{FF2B5EF4-FFF2-40B4-BE49-F238E27FC236}">
                  <a16:creationId xmlns:a16="http://schemas.microsoft.com/office/drawing/2014/main" id="{187301E9-1422-4491-8C00-ECEF3144E46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0800000">
              <a:off x="4558" y="1706"/>
              <a:ext cx="427" cy="16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59 w 21600"/>
                <a:gd name="T25" fmla="*/ 22460 h 21600"/>
                <a:gd name="T26" fmla="*/ 21094 w 21600"/>
                <a:gd name="T27" fmla="*/ 3228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l-SI" sz="2400">
                <a:solidFill>
                  <a:srgbClr val="333399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281739" grpId="0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E41FE30-BD10-4E41-B64F-E7576B227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268413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B5F2897-ECC3-4B5B-B71E-FDDE0F80A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5650" y="2206626"/>
            <a:ext cx="8229600" cy="3590925"/>
          </a:xfrm>
        </p:spPr>
        <p:txBody>
          <a:bodyPr/>
          <a:lstStyle/>
          <a:p>
            <a:pPr marL="457200" indent="-457200"/>
            <a:r>
              <a:rPr lang="sl-SI" altLang="sl-SI"/>
              <a:t>Dober stik (rapport) je naravni </a:t>
            </a:r>
            <a:r>
              <a:rPr lang="sl-SI" altLang="sl-SI" b="1"/>
              <a:t>“ples” </a:t>
            </a:r>
            <a:r>
              <a:rPr lang="sl-SI" altLang="sl-SI"/>
              <a:t>med ljudmi, ki učinkovito in aktivno komunicirajo.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7B24466-6AF2-49A0-8916-524FF9FF0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82DB27-F41F-4CF8-B851-573A8848B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989139"/>
            <a:ext cx="8083550" cy="3462337"/>
          </a:xfrm>
        </p:spPr>
        <p:txBody>
          <a:bodyPr/>
          <a:lstStyle/>
          <a:p>
            <a:pPr marL="457200" indent="-457200"/>
            <a:r>
              <a:rPr lang="it-IT" altLang="sl-SI" sz="2800"/>
              <a:t>Da bi hitreje dosegli dober stik</a:t>
            </a:r>
            <a:r>
              <a:rPr lang="sl-SI" altLang="sl-SI" sz="2800"/>
              <a:t>:</a:t>
            </a:r>
            <a:r>
              <a:rPr lang="it-IT" altLang="sl-SI" sz="2800"/>
              <a:t> uporablja</a:t>
            </a:r>
            <a:r>
              <a:rPr lang="sl-SI" altLang="sl-SI" sz="2800"/>
              <a:t>mo</a:t>
            </a:r>
            <a:r>
              <a:rPr lang="it-IT" altLang="sl-SI" sz="2800"/>
              <a:t> </a:t>
            </a:r>
            <a:r>
              <a:rPr lang="it-IT" altLang="sl-SI" sz="2800" b="1"/>
              <a:t>vse čute</a:t>
            </a:r>
            <a:r>
              <a:rPr lang="it-IT" altLang="sl-SI" sz="2800"/>
              <a:t> </a:t>
            </a:r>
            <a:r>
              <a:rPr lang="it-IT" altLang="sl-SI" sz="2800" b="1"/>
              <a:t>(čutna ostrina)</a:t>
            </a:r>
            <a:r>
              <a:rPr lang="sl-SI" altLang="sl-SI" sz="2800"/>
              <a:t>:</a:t>
            </a:r>
            <a:r>
              <a:rPr lang="it-IT" altLang="sl-SI" sz="2800"/>
              <a:t> </a:t>
            </a:r>
            <a:endParaRPr lang="sl-SI" altLang="sl-SI" sz="2800"/>
          </a:p>
          <a:p>
            <a:pPr marL="990600" lvl="1" indent="-646113"/>
            <a:r>
              <a:rPr lang="sl-SI" altLang="sl-SI"/>
              <a:t>opazujemo</a:t>
            </a:r>
            <a:r>
              <a:rPr lang="it-IT" altLang="sl-SI"/>
              <a:t>, </a:t>
            </a:r>
            <a:endParaRPr lang="sl-SI" altLang="sl-SI"/>
          </a:p>
          <a:p>
            <a:pPr marL="990600" lvl="1" indent="-646113"/>
            <a:r>
              <a:rPr lang="it-IT" altLang="sl-SI"/>
              <a:t>posluša</a:t>
            </a:r>
            <a:r>
              <a:rPr lang="sl-SI" altLang="sl-SI"/>
              <a:t>mo</a:t>
            </a:r>
            <a:r>
              <a:rPr lang="it-IT" altLang="sl-SI"/>
              <a:t> in celo </a:t>
            </a:r>
            <a:endParaRPr lang="sl-SI" altLang="sl-SI"/>
          </a:p>
          <a:p>
            <a:pPr marL="990600" lvl="1" indent="-646113"/>
            <a:r>
              <a:rPr lang="it-IT" altLang="sl-SI"/>
              <a:t>začuti</a:t>
            </a:r>
            <a:r>
              <a:rPr lang="sl-SI" altLang="sl-SI"/>
              <a:t>mo</a:t>
            </a:r>
            <a:r>
              <a:rPr lang="it-IT" altLang="sl-SI"/>
              <a:t>, kako ljudje okrog nas komunicirajo. </a:t>
            </a:r>
            <a:endParaRPr lang="sl-SI" altLang="sl-SI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637FE7-FA8B-4FE0-A604-B0FC663EE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603FE4C-33EE-47A0-B4C8-D3CBD5B39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773239"/>
            <a:ext cx="8083550" cy="3678237"/>
          </a:xfrm>
        </p:spPr>
        <p:txBody>
          <a:bodyPr/>
          <a:lstStyle/>
          <a:p>
            <a:pPr marL="457200" indent="-457200"/>
            <a:r>
              <a:rPr lang="it-IT" altLang="sl-SI" b="1"/>
              <a:t>Kako preverimo, ali smo s sogovornikom v dobrem stiku?</a:t>
            </a:r>
            <a:endParaRPr lang="it-IT" altLang="sl-SI"/>
          </a:p>
          <a:p>
            <a:pPr marL="457200" indent="-457200"/>
            <a:r>
              <a:rPr lang="it-IT" altLang="sl-SI"/>
              <a:t>Eden od načinov, da to ugotovimo, je </a:t>
            </a:r>
            <a:r>
              <a:rPr lang="it-IT" altLang="sl-SI" b="1"/>
              <a:t>zrcaljenje.</a:t>
            </a:r>
            <a:r>
              <a:rPr lang="it-IT" altLang="sl-SI"/>
              <a:t> </a:t>
            </a:r>
            <a:endParaRPr lang="sl-SI" altLang="sl-SI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DA17303-18ED-4ABB-A376-3E098A7E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A9366A2-3D43-471E-9C7B-89789E080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052513"/>
            <a:ext cx="7939087" cy="5256212"/>
          </a:xfrm>
        </p:spPr>
        <p:txBody>
          <a:bodyPr/>
          <a:lstStyle/>
          <a:p>
            <a:pPr marL="457200" indent="-457200"/>
            <a:r>
              <a:rPr lang="sl-SI" altLang="sl-SI" b="1">
                <a:solidFill>
                  <a:srgbClr val="FF0000"/>
                </a:solidFill>
              </a:rPr>
              <a:t>Z</a:t>
            </a:r>
            <a:r>
              <a:rPr lang="it-IT" altLang="sl-SI" b="1">
                <a:solidFill>
                  <a:srgbClr val="FF0000"/>
                </a:solidFill>
              </a:rPr>
              <a:t>rcaljenje.</a:t>
            </a:r>
            <a:r>
              <a:rPr lang="it-IT" altLang="sl-SI">
                <a:solidFill>
                  <a:srgbClr val="FF0000"/>
                </a:solidFill>
              </a:rPr>
              <a:t> </a:t>
            </a:r>
            <a:endParaRPr lang="sl-SI" altLang="sl-SI">
              <a:solidFill>
                <a:srgbClr val="FF0000"/>
              </a:solidFill>
            </a:endParaRPr>
          </a:p>
          <a:p>
            <a:pPr marL="457200" indent="-457200"/>
            <a:r>
              <a:rPr lang="it-IT" altLang="sl-SI"/>
              <a:t>je tehnika, s katero poskrbimo za</a:t>
            </a:r>
            <a:r>
              <a:rPr lang="sl-SI" altLang="sl-SI"/>
              <a:t>:</a:t>
            </a:r>
          </a:p>
          <a:p>
            <a:pPr marL="990600" lvl="1" indent="-646113"/>
            <a:r>
              <a:rPr lang="it-IT" altLang="sl-SI" b="1"/>
              <a:t>ujemanje drže te</a:t>
            </a:r>
            <a:r>
              <a:rPr lang="it-IT" altLang="sl-SI"/>
              <a:t>lesa s sogovornikovo,</a:t>
            </a:r>
            <a:endParaRPr lang="sl-SI" altLang="sl-SI"/>
          </a:p>
          <a:p>
            <a:pPr marL="990600" lvl="1" indent="-646113"/>
            <a:r>
              <a:rPr lang="it-IT" altLang="sl-SI" b="1"/>
              <a:t>prilagajanje svojih kretenj </a:t>
            </a:r>
            <a:r>
              <a:rPr lang="it-IT" altLang="sl-SI"/>
              <a:t>sogovornikovim,</a:t>
            </a:r>
            <a:endParaRPr lang="sl-SI" altLang="sl-SI"/>
          </a:p>
          <a:p>
            <a:pPr marL="990600" lvl="1" indent="-646113"/>
            <a:r>
              <a:rPr lang="it-IT" altLang="sl-SI" b="1"/>
              <a:t>drž</a:t>
            </a:r>
            <a:r>
              <a:rPr lang="sl-SI" altLang="sl-SI" b="1"/>
              <a:t>a</a:t>
            </a:r>
            <a:r>
              <a:rPr lang="it-IT" altLang="sl-SI"/>
              <a:t>, </a:t>
            </a:r>
            <a:endParaRPr lang="sl-SI" altLang="sl-SI"/>
          </a:p>
          <a:p>
            <a:pPr marL="990600" lvl="1" indent="-646113"/>
            <a:r>
              <a:rPr lang="it-IT" altLang="sl-SI" b="1"/>
              <a:t>prilagajanje</a:t>
            </a:r>
            <a:r>
              <a:rPr lang="it-IT" altLang="sl-SI"/>
              <a:t> glasovnih vzorcev sogovornikovim, </a:t>
            </a:r>
            <a:endParaRPr lang="sl-SI" altLang="sl-SI"/>
          </a:p>
          <a:p>
            <a:pPr marL="990600" lvl="1" indent="-646113"/>
            <a:r>
              <a:rPr lang="it-IT" altLang="sl-SI" b="1"/>
              <a:t>temp</a:t>
            </a:r>
            <a:r>
              <a:rPr lang="sl-SI" altLang="sl-SI" b="1"/>
              <a:t>o</a:t>
            </a:r>
            <a:r>
              <a:rPr lang="it-IT" altLang="sl-SI"/>
              <a:t> govora, </a:t>
            </a:r>
            <a:endParaRPr lang="sl-SI" altLang="sl-SI"/>
          </a:p>
          <a:p>
            <a:pPr marL="990600" lvl="1" indent="-646113"/>
            <a:r>
              <a:rPr lang="it-IT" altLang="sl-SI" b="1"/>
              <a:t>višin</a:t>
            </a:r>
            <a:r>
              <a:rPr lang="sl-SI" altLang="sl-SI" b="1"/>
              <a:t>a</a:t>
            </a:r>
            <a:r>
              <a:rPr lang="it-IT" altLang="sl-SI"/>
              <a:t> glasu ...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463E12EF-C48D-46E5-B390-4362B0B99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A66188B-B6B4-4A82-ACBC-5835ABCE041D}" type="slidenum">
              <a:rPr lang="de-DE" altLang="sl-SI" sz="140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</a:t>
            </a:fld>
            <a:endParaRPr lang="de-DE" altLang="sl-SI" sz="1400">
              <a:solidFill>
                <a:srgbClr val="1C1C1C"/>
              </a:solidFill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6576B7A-FD75-4E62-A38F-A865D6C45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karierni coach</a:t>
            </a:r>
            <a:br>
              <a:rPr lang="sl-SI" altLang="sl-SI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nlp coach</a:t>
            </a:r>
            <a:br>
              <a:rPr lang="sl-SI" altLang="sl-SI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5AFC51BB-0FA1-40F4-A9FC-729F12B02E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4639" y="3194051"/>
            <a:ext cx="7172325" cy="2836863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dirty="0" err="1"/>
              <a:t>Doc.dr</a:t>
            </a:r>
            <a:r>
              <a:rPr lang="sl-SI" altLang="sl-SI" dirty="0"/>
              <a:t>. MARIJA </a:t>
            </a:r>
            <a:r>
              <a:rPr lang="en-US" altLang="sl-SI" dirty="0"/>
              <a:t>TURNŠEK MIKAČIĆ</a:t>
            </a:r>
            <a:r>
              <a:rPr lang="sl-SI" altLang="sl-SI" dirty="0"/>
              <a:t> mikacic2007</a:t>
            </a:r>
            <a:r>
              <a:rPr lang="sl-SI" sz="1800" b="1" spc="25" dirty="0">
                <a:solidFill>
                  <a:srgbClr val="555555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sl-SI" altLang="sl-SI" dirty="0"/>
              <a:t> gmail.com, </a:t>
            </a:r>
          </a:p>
          <a:p>
            <a:pPr eaLnBrk="1" hangingPunct="1">
              <a:defRPr/>
            </a:pPr>
            <a:r>
              <a:rPr lang="sl-SI" altLang="sl-SI" dirty="0" err="1"/>
              <a:t>facebook</a:t>
            </a:r>
            <a:endParaRPr lang="sl-SI" altLang="sl-SI" dirty="0"/>
          </a:p>
          <a:p>
            <a:pPr eaLnBrk="1" hangingPunct="1">
              <a:defRPr/>
            </a:pPr>
            <a:endParaRPr lang="en-US" altLang="sl-SI" dirty="0"/>
          </a:p>
        </p:txBody>
      </p:sp>
      <p:pic>
        <p:nvPicPr>
          <p:cNvPr id="11269" name="Slika 1">
            <a:extLst>
              <a:ext uri="{FF2B5EF4-FFF2-40B4-BE49-F238E27FC236}">
                <a16:creationId xmlns:a16="http://schemas.microsoft.com/office/drawing/2014/main" id="{A8BB122E-2C4C-45E0-9EEC-38D3DB69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-103188"/>
            <a:ext cx="1955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DC8AC90-E5A2-4ED1-97D3-5F8826D61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4F61840-66EC-4BEB-B37B-C6C96678C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052514"/>
            <a:ext cx="8083550" cy="4897437"/>
          </a:xfrm>
        </p:spPr>
        <p:txBody>
          <a:bodyPr/>
          <a:lstStyle/>
          <a:p>
            <a:pPr marL="457200" indent="-457200"/>
            <a:r>
              <a:rPr lang="it-IT" altLang="sl-SI" b="1"/>
              <a:t>Kako preverimo, ali smo s sogovornikom v dobrem stiku?</a:t>
            </a:r>
            <a:endParaRPr lang="it-IT" altLang="sl-SI"/>
          </a:p>
          <a:p>
            <a:pPr marL="457200" indent="-457200"/>
            <a:r>
              <a:rPr lang="it-IT" altLang="sl-SI" sz="2800"/>
              <a:t>Ko nekaj povemo</a:t>
            </a:r>
            <a:r>
              <a:rPr lang="sl-SI" altLang="sl-SI" sz="2800"/>
              <a:t>:</a:t>
            </a:r>
          </a:p>
          <a:p>
            <a:pPr marL="990600" lvl="1" indent="-646113" algn="ctr"/>
            <a:r>
              <a:rPr lang="it-IT" altLang="sl-SI" sz="2400"/>
              <a:t> lahko opazujemo, ali se </a:t>
            </a:r>
            <a:r>
              <a:rPr lang="it-IT" altLang="sl-SI" sz="2400" b="1"/>
              <a:t>drža sogovornika ujema</a:t>
            </a:r>
            <a:r>
              <a:rPr lang="it-IT" altLang="sl-SI" sz="2400"/>
              <a:t> z našo ali </a:t>
            </a:r>
            <a:endParaRPr lang="sl-SI" altLang="sl-SI" sz="2400"/>
          </a:p>
          <a:p>
            <a:pPr marL="990600" lvl="1" indent="-646113"/>
            <a:r>
              <a:rPr lang="it-IT" altLang="sl-SI" sz="2400"/>
              <a:t>je njihovo </a:t>
            </a:r>
            <a:r>
              <a:rPr lang="it-IT" altLang="sl-SI" sz="2400" b="1"/>
              <a:t>gibanje usklajeno </a:t>
            </a:r>
            <a:r>
              <a:rPr lang="it-IT" altLang="sl-SI" sz="2400"/>
              <a:t>z našim in </a:t>
            </a:r>
            <a:endParaRPr lang="sl-SI" altLang="sl-SI" sz="2400"/>
          </a:p>
          <a:p>
            <a:pPr marL="990600" lvl="1" indent="-646113"/>
            <a:r>
              <a:rPr lang="it-IT" altLang="sl-SI" sz="2400"/>
              <a:t>tako </a:t>
            </a:r>
            <a:r>
              <a:rPr lang="it-IT" altLang="sl-SI" sz="2400" b="1"/>
              <a:t>preverimo</a:t>
            </a:r>
            <a:r>
              <a:rPr lang="it-IT" altLang="sl-SI" sz="2400"/>
              <a:t>, ali so »z nami«, torej ali je to, kar govorimo, zanje sprejemljivo ali ne. </a:t>
            </a:r>
            <a:endParaRPr lang="sl-SI" altLang="sl-SI" sz="2400"/>
          </a:p>
          <a:p>
            <a:pPr marL="457200" indent="-457200"/>
            <a:r>
              <a:rPr lang="it-IT" altLang="sl-SI" sz="2800"/>
              <a:t>Kadar rečemo ali naredimo nekaj, kar sogovorniku </a:t>
            </a:r>
            <a:r>
              <a:rPr lang="it-IT" altLang="sl-SI" sz="2800" b="1"/>
              <a:t>ni všeč</a:t>
            </a:r>
            <a:r>
              <a:rPr lang="it-IT" altLang="sl-SI" sz="2800"/>
              <a:t>, se bo pojavilo </a:t>
            </a:r>
            <a:r>
              <a:rPr lang="it-IT" altLang="sl-SI" sz="2800" b="1"/>
              <a:t>neujemanje</a:t>
            </a:r>
            <a:r>
              <a:rPr lang="it-IT" altLang="sl-SI" sz="2800"/>
              <a:t> in </a:t>
            </a:r>
            <a:r>
              <a:rPr lang="it-IT" altLang="sl-SI" sz="2800" b="1"/>
              <a:t>zrcaljenje se bo končalo</a:t>
            </a:r>
            <a:r>
              <a:rPr lang="it-IT" altLang="sl-SI" sz="2800"/>
              <a:t>. </a:t>
            </a:r>
          </a:p>
          <a:p>
            <a:pPr marL="457200" indent="-457200"/>
            <a:br>
              <a:rPr lang="it-IT" altLang="sl-SI"/>
            </a:br>
            <a:endParaRPr lang="sl-SI" altLang="sl-SI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B31C090-90B7-404B-9F50-BD89893FF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C8807D2-16AB-416E-995F-EF5E9CFE7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341438"/>
            <a:ext cx="8083550" cy="4895850"/>
          </a:xfrm>
        </p:spPr>
        <p:txBody>
          <a:bodyPr/>
          <a:lstStyle/>
          <a:p>
            <a:pPr marL="457200" indent="-457200"/>
            <a:r>
              <a:rPr lang="it-IT" altLang="sl-SI" sz="2800" b="1"/>
              <a:t>Kako preverimo, ali smo s sogovornikom v dobrem stiku?</a:t>
            </a:r>
            <a:endParaRPr lang="it-IT" altLang="sl-SI" sz="2800"/>
          </a:p>
          <a:p>
            <a:pPr marL="457200" indent="-457200"/>
            <a:r>
              <a:rPr lang="it-IT" altLang="sl-SI" sz="2800"/>
              <a:t>Ljudje pričakujemo, da z nami govorijo </a:t>
            </a:r>
            <a:r>
              <a:rPr lang="it-IT" altLang="sl-SI" sz="2800" b="1"/>
              <a:t>na naš način.</a:t>
            </a:r>
            <a:endParaRPr lang="sl-SI" altLang="sl-SI" sz="2800" b="1"/>
          </a:p>
          <a:p>
            <a:pPr marL="457200" indent="-457200"/>
            <a:r>
              <a:rPr lang="it-IT" altLang="sl-SI" sz="2800"/>
              <a:t>To nas </a:t>
            </a:r>
            <a:r>
              <a:rPr lang="it-IT" altLang="sl-SI" sz="2800" b="1"/>
              <a:t>zbližuje</a:t>
            </a:r>
            <a:r>
              <a:rPr lang="it-IT" altLang="sl-SI" sz="2800"/>
              <a:t> in </a:t>
            </a:r>
            <a:r>
              <a:rPr lang="it-IT" altLang="sl-SI" sz="2800" b="1"/>
              <a:t>povezuje.</a:t>
            </a:r>
            <a:r>
              <a:rPr lang="it-IT" altLang="sl-SI" sz="2800"/>
              <a:t> </a:t>
            </a:r>
            <a:endParaRPr lang="sl-SI" altLang="sl-SI" sz="2800"/>
          </a:p>
          <a:p>
            <a:pPr marL="457200" indent="-457200"/>
            <a:r>
              <a:rPr lang="it-IT" altLang="sl-SI" sz="2800"/>
              <a:t>Kadar govorijo ali se vedejo na način, ki je za </a:t>
            </a:r>
            <a:r>
              <a:rPr lang="it-IT" altLang="sl-SI" sz="2800" b="1"/>
              <a:t>nas tuj</a:t>
            </a:r>
            <a:r>
              <a:rPr lang="it-IT" altLang="sl-SI" sz="2800"/>
              <a:t>, pa se </a:t>
            </a:r>
            <a:r>
              <a:rPr lang="it-IT" altLang="sl-SI" sz="2800" b="1"/>
              <a:t>oddaljujemo</a:t>
            </a:r>
            <a:r>
              <a:rPr lang="sl-SI" altLang="sl-SI" sz="2800" b="1"/>
              <a:t>:</a:t>
            </a:r>
          </a:p>
          <a:p>
            <a:pPr marL="990600" lvl="1" indent="-646113"/>
            <a:r>
              <a:rPr lang="it-IT" altLang="sl-SI"/>
              <a:t>Njihov način komuniciranja in posledično oni sami se nam </a:t>
            </a:r>
            <a:r>
              <a:rPr lang="it-IT" altLang="sl-SI" b="1"/>
              <a:t>zdijo odmaknjeni</a:t>
            </a:r>
            <a:r>
              <a:rPr lang="it-IT" altLang="sl-SI"/>
              <a:t> in tuji, kar bo ustvarilo </a:t>
            </a:r>
            <a:r>
              <a:rPr lang="it-IT" altLang="sl-SI" b="1"/>
              <a:t>napetost</a:t>
            </a:r>
            <a:r>
              <a:rPr lang="it-IT" altLang="sl-SI"/>
              <a:t> in </a:t>
            </a:r>
            <a:r>
              <a:rPr lang="it-IT" altLang="sl-SI" b="1"/>
              <a:t>nerazumevanje.</a:t>
            </a:r>
            <a:r>
              <a:rPr lang="it-IT" altLang="sl-SI"/>
              <a:t>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1DCF6A6-D3BB-4456-960D-CE6D4E2B5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E2EE25A-11F3-4A2D-BA88-501155308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052514"/>
            <a:ext cx="8083550" cy="5113337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it-IT" altLang="sl-SI" sz="2800" b="1"/>
              <a:t>Kako preverimo, ali smo s sogovornikom v dobrem stiku?</a:t>
            </a:r>
            <a:endParaRPr lang="it-IT" altLang="sl-SI" sz="2800"/>
          </a:p>
          <a:p>
            <a:pPr marL="457200" indent="-457200">
              <a:lnSpc>
                <a:spcPct val="90000"/>
              </a:lnSpc>
            </a:pPr>
            <a:r>
              <a:rPr lang="it-IT" altLang="sl-SI" sz="2800"/>
              <a:t>Kadar torej želimo doseči dober stik, </a:t>
            </a:r>
            <a:endParaRPr lang="sl-SI" altLang="sl-SI" sz="2800"/>
          </a:p>
          <a:p>
            <a:pPr marL="990600" lvl="1" indent="-646113">
              <a:lnSpc>
                <a:spcPct val="90000"/>
              </a:lnSpc>
            </a:pPr>
            <a:r>
              <a:rPr lang="it-IT" altLang="sl-SI" sz="2400"/>
              <a:t>je pomembno, da </a:t>
            </a:r>
            <a:r>
              <a:rPr lang="it-IT" altLang="sl-SI" sz="2400" b="1"/>
              <a:t>poskrbimo za ujemanje</a:t>
            </a:r>
            <a:r>
              <a:rPr lang="it-IT" altLang="sl-SI" sz="2400"/>
              <a:t>. </a:t>
            </a:r>
            <a:endParaRPr lang="sl-SI" altLang="sl-SI" sz="2400"/>
          </a:p>
          <a:p>
            <a:pPr marL="457200" indent="-457200">
              <a:lnSpc>
                <a:spcPct val="90000"/>
              </a:lnSpc>
            </a:pPr>
            <a:r>
              <a:rPr lang="it-IT" altLang="sl-SI" sz="2800"/>
              <a:t>Ob tem bo morda kdo pomislil, da s tem stranko </a:t>
            </a:r>
            <a:r>
              <a:rPr lang="it-IT" altLang="sl-SI" sz="2800" b="1"/>
              <a:t>posnemamo.</a:t>
            </a:r>
            <a:r>
              <a:rPr lang="it-IT" altLang="sl-SI" sz="2800"/>
              <a:t> </a:t>
            </a:r>
            <a:endParaRPr lang="sl-SI" altLang="sl-SI" sz="2800"/>
          </a:p>
          <a:p>
            <a:pPr marL="457200" indent="-457200">
              <a:lnSpc>
                <a:spcPct val="90000"/>
              </a:lnSpc>
            </a:pPr>
            <a:r>
              <a:rPr lang="it-IT" altLang="sl-SI" sz="2800"/>
              <a:t>Kadar imamo</a:t>
            </a:r>
            <a:r>
              <a:rPr lang="it-IT" altLang="sl-SI" sz="2800" b="1"/>
              <a:t> iskren</a:t>
            </a:r>
            <a:r>
              <a:rPr lang="it-IT" altLang="sl-SI" sz="2800"/>
              <a:t> namen, to stranka začuti. </a:t>
            </a:r>
            <a:endParaRPr lang="sl-SI" altLang="sl-SI" sz="2800"/>
          </a:p>
          <a:p>
            <a:pPr marL="457200" indent="-457200">
              <a:lnSpc>
                <a:spcPct val="90000"/>
              </a:lnSpc>
            </a:pPr>
            <a:r>
              <a:rPr lang="it-IT" altLang="sl-SI" sz="2800"/>
              <a:t>Predvsem pa je stranka </a:t>
            </a:r>
            <a:r>
              <a:rPr lang="it-IT" altLang="sl-SI" sz="2800" b="1"/>
              <a:t>usmerjena v vsebino</a:t>
            </a:r>
            <a:r>
              <a:rPr lang="it-IT" altLang="sl-SI" sz="2800"/>
              <a:t> in zato našega približevanja njihovemu načinu komunikacije </a:t>
            </a:r>
            <a:r>
              <a:rPr lang="it-IT" altLang="sl-SI" sz="2800" b="1"/>
              <a:t>ne bo zaznala</a:t>
            </a:r>
            <a:r>
              <a:rPr lang="it-IT" altLang="sl-SI" sz="2800"/>
              <a:t> kot </a:t>
            </a:r>
            <a:r>
              <a:rPr lang="it-IT" altLang="sl-SI" sz="2800" b="1"/>
              <a:t>moteče vedenje</a:t>
            </a:r>
            <a:r>
              <a:rPr lang="it-IT" altLang="sl-SI" sz="2800"/>
              <a:t>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3710D5-C22D-400C-A9A8-46A5BB12F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DOBER STIK (RAPPORT)</a:t>
            </a:r>
            <a:endParaRPr lang="en-US" altLang="sl-SI" sz="40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F696411-1C1E-472F-B00B-0146AB7F7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052513"/>
            <a:ext cx="8334375" cy="504031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it-IT" altLang="sl-SI" sz="2600" b="1"/>
              <a:t>Kako preverimo, ali smo s sogovornikom v dobrem stiku?</a:t>
            </a:r>
            <a:endParaRPr lang="it-IT" altLang="sl-SI" sz="2600"/>
          </a:p>
          <a:p>
            <a:pPr marL="457200" indent="-457200">
              <a:lnSpc>
                <a:spcPct val="90000"/>
              </a:lnSpc>
            </a:pPr>
            <a:r>
              <a:rPr lang="it-IT" altLang="sl-SI" sz="2600"/>
              <a:t>Lahko pa izberemo tudi </a:t>
            </a:r>
            <a:r>
              <a:rPr lang="it-IT" altLang="sl-SI" sz="2600" b="1"/>
              <a:t>navzkrižno zrcaljenje</a:t>
            </a:r>
            <a:r>
              <a:rPr lang="it-IT" altLang="sl-SI" sz="2600"/>
              <a:t>:</a:t>
            </a:r>
            <a:endParaRPr lang="sl-SI" altLang="sl-SI" sz="2600"/>
          </a:p>
          <a:p>
            <a:pPr marL="990600" lvl="1" indent="-646113">
              <a:lnSpc>
                <a:spcPct val="90000"/>
              </a:lnSpc>
            </a:pPr>
            <a:r>
              <a:rPr lang="it-IT" altLang="sl-SI" sz="2600"/>
              <a:t>nebesedno zrcaljenje izpeljemo z </a:t>
            </a:r>
            <a:r>
              <a:rPr lang="it-IT" altLang="sl-SI" sz="2600" b="1"/>
              <a:t>drugim delom telesa.</a:t>
            </a:r>
            <a:endParaRPr lang="sl-SI" altLang="sl-SI" sz="2600" b="1"/>
          </a:p>
          <a:p>
            <a:pPr marL="990600" lvl="1" indent="-646113">
              <a:lnSpc>
                <a:spcPct val="90000"/>
              </a:lnSpc>
            </a:pPr>
            <a:r>
              <a:rPr lang="it-IT" altLang="sl-SI" sz="2600"/>
              <a:t>Če stranka na primer prekriža </a:t>
            </a:r>
            <a:r>
              <a:rPr lang="it-IT" altLang="sl-SI" sz="2600" b="1"/>
              <a:t>nogi</a:t>
            </a:r>
            <a:r>
              <a:rPr lang="it-IT" altLang="sl-SI" sz="2600"/>
              <a:t>, mi prekrižajmo </a:t>
            </a:r>
            <a:r>
              <a:rPr lang="it-IT" altLang="sl-SI" sz="2600" b="1"/>
              <a:t>roki</a:t>
            </a:r>
            <a:r>
              <a:rPr lang="it-IT" altLang="sl-SI" sz="2600"/>
              <a:t>, </a:t>
            </a:r>
            <a:endParaRPr lang="sl-SI" altLang="sl-SI" sz="2600"/>
          </a:p>
          <a:p>
            <a:pPr marL="990600" lvl="1" indent="-646113">
              <a:lnSpc>
                <a:spcPct val="90000"/>
              </a:lnSpc>
            </a:pPr>
            <a:r>
              <a:rPr lang="it-IT" altLang="sl-SI" sz="2600"/>
              <a:t>če si podpira </a:t>
            </a:r>
            <a:r>
              <a:rPr lang="it-IT" altLang="sl-SI" sz="2600" b="1"/>
              <a:t>glavo,</a:t>
            </a:r>
            <a:r>
              <a:rPr lang="it-IT" altLang="sl-SI" sz="2600"/>
              <a:t> si mi lahko podpremo </a:t>
            </a:r>
            <a:r>
              <a:rPr lang="it-IT" altLang="sl-SI" sz="2600" b="1"/>
              <a:t>brado</a:t>
            </a:r>
            <a:r>
              <a:rPr lang="it-IT" altLang="sl-SI" sz="2600"/>
              <a:t>. </a:t>
            </a:r>
            <a:endParaRPr lang="sl-SI" altLang="sl-SI" sz="2600"/>
          </a:p>
          <a:p>
            <a:pPr marL="990600" lvl="1" indent="-646113">
              <a:lnSpc>
                <a:spcPct val="90000"/>
              </a:lnSpc>
            </a:pPr>
            <a:r>
              <a:rPr lang="it-IT" altLang="sl-SI" sz="2600"/>
              <a:t>Če stranka v rokah </a:t>
            </a:r>
            <a:r>
              <a:rPr lang="it-IT" altLang="sl-SI" sz="2600" b="1"/>
              <a:t>vrti svinčnik</a:t>
            </a:r>
            <a:r>
              <a:rPr lang="it-IT" altLang="sl-SI" sz="2600"/>
              <a:t>, se mi lahko pričnemo </a:t>
            </a:r>
            <a:r>
              <a:rPr lang="it-IT" altLang="sl-SI" sz="2600" b="1"/>
              <a:t>igrati s prsti</a:t>
            </a:r>
            <a:r>
              <a:rPr lang="it-IT" altLang="sl-SI" sz="2600"/>
              <a:t>.</a:t>
            </a:r>
          </a:p>
          <a:p>
            <a:pPr marL="457200" indent="-457200">
              <a:lnSpc>
                <a:spcPct val="90000"/>
              </a:lnSpc>
            </a:pPr>
            <a:r>
              <a:rPr lang="it-IT" altLang="sl-SI" sz="2600"/>
              <a:t>Tako bomo ustvarili pogoje, da s stranko dosežemo </a:t>
            </a:r>
            <a:r>
              <a:rPr lang="it-IT" altLang="sl-SI" sz="2600" b="1"/>
              <a:t>dober stik</a:t>
            </a:r>
            <a:r>
              <a:rPr lang="it-IT" altLang="sl-SI" sz="2600"/>
              <a:t> in prostor za </a:t>
            </a:r>
            <a:r>
              <a:rPr lang="it-IT" altLang="sl-SI" sz="2600" b="1"/>
              <a:t>učinkovito komunikacijo</a:t>
            </a:r>
            <a:r>
              <a:rPr lang="it-IT" altLang="sl-SI" sz="2600"/>
              <a:t>.</a:t>
            </a:r>
            <a:endParaRPr lang="sl-SI" altLang="sl-SI" sz="26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značba mesta številke diapozitiva 5">
            <a:extLst>
              <a:ext uri="{FF2B5EF4-FFF2-40B4-BE49-F238E27FC236}">
                <a16:creationId xmlns:a16="http://schemas.microsoft.com/office/drawing/2014/main" id="{F6147B40-3E6B-4294-ABD6-535A81E93EAC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01FC21B-F0A3-4185-8D77-E262F3AE8FC3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24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51ED4B92-B7B8-4FFE-931B-4EF12FFF55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KALIBRIRANJE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B8BAB3-BAF3-44F7-B8B4-D8F23178D4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sl-SI" altLang="sl-SI">
                <a:latin typeface="Verdana" panose="020B0604030504040204" pitchFamily="34" charset="0"/>
              </a:rPr>
              <a:t>DRŽA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sl-SI" altLang="sl-SI">
                <a:latin typeface="Verdana" panose="020B0604030504040204" pitchFamily="34" charset="0"/>
              </a:rPr>
              <a:t>GIBI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sl-SI" altLang="sl-SI">
                <a:latin typeface="Verdana" panose="020B0604030504040204" pitchFamily="34" charset="0"/>
              </a:rPr>
              <a:t>DIHANJE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sl-SI" altLang="sl-SI">
                <a:latin typeface="Verdana" panose="020B0604030504040204" pitchFamily="34" charset="0"/>
              </a:rPr>
              <a:t>JEZIKOVNI VZORCI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r>
              <a:rPr lang="sl-SI" altLang="sl-SI">
                <a:latin typeface="Verdana" panose="020B0604030504040204" pitchFamily="34" charset="0"/>
              </a:rPr>
              <a:t>TONALITETA, RITEM</a:t>
            </a:r>
          </a:p>
          <a:p>
            <a:pPr eaLnBrk="1" hangingPunct="1">
              <a:lnSpc>
                <a:spcPct val="90000"/>
              </a:lnSpc>
            </a:pPr>
            <a:endParaRPr lang="sl-SI" altLang="sl-SI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3600">
                <a:latin typeface="Verdana" panose="020B0604030504040204" pitchFamily="34" charset="0"/>
              </a:rPr>
              <a:t>Nato spremljamo.</a:t>
            </a:r>
            <a:endParaRPr lang="en-US" altLang="sl-SI" sz="36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značba mesta številke diapozitiva 5">
            <a:extLst>
              <a:ext uri="{FF2B5EF4-FFF2-40B4-BE49-F238E27FC236}">
                <a16:creationId xmlns:a16="http://schemas.microsoft.com/office/drawing/2014/main" id="{1C9153DC-9072-45F1-A9E9-4C1C9631733E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A7196D3-E3D0-4790-BC59-631FAAD0DD1B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25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886944F-0304-4A45-A741-2595779F69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Kalibriranje</a:t>
            </a:r>
            <a:endParaRPr lang="en-US" altLang="sl-SI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A138C50-B964-4CEA-A30E-000A617432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2288" y="1878013"/>
            <a:ext cx="8686800" cy="4254500"/>
          </a:xfrm>
        </p:spPr>
        <p:txBody>
          <a:bodyPr/>
          <a:lstStyle/>
          <a:p>
            <a:pPr eaLnBrk="1" hangingPunct="1"/>
            <a:r>
              <a:rPr lang="sl-SI" altLang="sl-SI" sz="2400"/>
              <a:t>Enako moramo </a:t>
            </a:r>
            <a:r>
              <a:rPr lang="sl-SI" altLang="sl-SI" sz="2400" b="1"/>
              <a:t>kalibrirati samega sebe:</a:t>
            </a:r>
          </a:p>
          <a:p>
            <a:pPr eaLnBrk="1" hangingPunct="1"/>
            <a:r>
              <a:rPr lang="sl-SI" altLang="sl-SI" sz="2400"/>
              <a:t> ko nam je </a:t>
            </a:r>
            <a:r>
              <a:rPr lang="sl-SI" altLang="sl-SI" sz="2400" b="1"/>
              <a:t>lepo, uživamo</a:t>
            </a:r>
            <a:r>
              <a:rPr lang="sl-SI" altLang="sl-SI" sz="2400"/>
              <a:t>, kalibriramo : čutim umirjenost, toplino, sproščenost, ne pa »joj, kako dolgo bo to trajalo.</a:t>
            </a:r>
          </a:p>
          <a:p>
            <a:pPr eaLnBrk="1" hangingPunct="1"/>
            <a:r>
              <a:rPr lang="sl-SI" altLang="sl-SI" sz="2400"/>
              <a:t>Pri kalibriranju smo vedno TUKAJ in ZDAJ, ne pa v preteklosti (»Ja, zadnjič je bilo tudi tako lepo, pa se končalo tako in tako.«) ali v prihodnosti (ja, zdaj se imamo res fino, vendar imam še toliko za narediti ali koliko sem garala, da je prišlo do tega....)</a:t>
            </a:r>
          </a:p>
          <a:p>
            <a:pPr eaLnBrk="1" hangingPunct="1"/>
            <a:r>
              <a:rPr lang="sl-SI" altLang="sl-SI" sz="2400"/>
              <a:t>Vedno kalibrirajte in ne zamudite čudovitih trenutkov.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značba mesta številke diapozitiva 5">
            <a:extLst>
              <a:ext uri="{FF2B5EF4-FFF2-40B4-BE49-F238E27FC236}">
                <a16:creationId xmlns:a16="http://schemas.microsoft.com/office/drawing/2014/main" id="{75F14549-4A1A-4C77-993E-88D58D3F6D2B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7AA4320-1367-478F-B904-F4322EFA4935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26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95C91C3-5F03-4255-A9A6-3E734D08EC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ZRCALJENJE</a:t>
            </a:r>
            <a:endParaRPr lang="en-US" altLang="sl-SI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4481629-8D5F-411F-AFC2-7226DDB103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0088" y="1725613"/>
            <a:ext cx="8509000" cy="4406900"/>
          </a:xfrm>
        </p:spPr>
        <p:txBody>
          <a:bodyPr/>
          <a:lstStyle/>
          <a:p>
            <a:pPr eaLnBrk="1" hangingPunct="1"/>
            <a:r>
              <a:rPr lang="sl-SI" altLang="sl-SI" sz="2200"/>
              <a:t>Med kalibriranjem in spremljanjem je ZRCALJENJE. Kakšna pa je </a:t>
            </a:r>
            <a:r>
              <a:rPr lang="sl-SI" altLang="sl-SI" sz="2200" b="1"/>
              <a:t>razlika</a:t>
            </a:r>
            <a:r>
              <a:rPr lang="sl-SI" altLang="sl-SI" sz="2200"/>
              <a:t> med </a:t>
            </a:r>
            <a:r>
              <a:rPr lang="sl-SI" altLang="sl-SI" sz="2200" b="1"/>
              <a:t>zrcaljenjem</a:t>
            </a:r>
            <a:r>
              <a:rPr lang="sl-SI" altLang="sl-SI" sz="2200"/>
              <a:t> in </a:t>
            </a:r>
            <a:r>
              <a:rPr lang="sl-SI" altLang="sl-SI" sz="2200" b="1"/>
              <a:t>spremljanjem?</a:t>
            </a:r>
          </a:p>
          <a:p>
            <a:pPr eaLnBrk="1" hangingPunct="1"/>
            <a:r>
              <a:rPr lang="sl-SI" altLang="sl-SI" sz="2200"/>
              <a:t>Ko zrcalimo</a:t>
            </a:r>
            <a:r>
              <a:rPr lang="sl-SI" altLang="sl-SI" sz="2200" b="1"/>
              <a:t>,  ponavljamo </a:t>
            </a:r>
            <a:r>
              <a:rPr lang="sl-SI" altLang="sl-SI" sz="2200"/>
              <a:t>gibe osebe. To fazo potrebujemo na samem začetku odnosa.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200"/>
              <a:t>Primeri: </a:t>
            </a:r>
          </a:p>
          <a:p>
            <a:pPr eaLnBrk="1" hangingPunct="1"/>
            <a:r>
              <a:rPr lang="sl-SI" altLang="sl-SI" sz="2200"/>
              <a:t>T. se usede tako, kot sedi njen trener in opazuje kakšne občutke omogoča, podpira ta drža. </a:t>
            </a:r>
          </a:p>
          <a:p>
            <a:pPr eaLnBrk="1" hangingPunct="1"/>
            <a:r>
              <a:rPr lang="sl-SI" altLang="sl-SI" sz="2200"/>
              <a:t>Pogajalec sedi vzravnano, in si s sklenjenimi rokami podpira glavo, sklonjeno naprej in ji govori »no pa povejte …« – ko ga je T. zrcalila in zavzela to isto držo, je</a:t>
            </a:r>
            <a:r>
              <a:rPr lang="sl-SI" altLang="sl-SI"/>
              <a:t> </a:t>
            </a:r>
            <a:r>
              <a:rPr lang="sl-SI" altLang="sl-SI" sz="2200"/>
              <a:t>ugotovila, da je to pravzaprav </a:t>
            </a:r>
            <a:r>
              <a:rPr lang="sl-SI" altLang="sl-SI" sz="2200" b="1"/>
              <a:t>drža velike pozornosti</a:t>
            </a:r>
            <a:r>
              <a:rPr lang="sl-SI" altLang="sl-SI" sz="2200"/>
              <a:t>.</a:t>
            </a:r>
            <a:endParaRPr lang="en-US" altLang="sl-SI" sz="22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značba mesta številke diapozitiva 5">
            <a:extLst>
              <a:ext uri="{FF2B5EF4-FFF2-40B4-BE49-F238E27FC236}">
                <a16:creationId xmlns:a16="http://schemas.microsoft.com/office/drawing/2014/main" id="{DC652371-3F52-4704-9F16-FF94281B2BCF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9E17834-6458-478B-8B51-568D633916B7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27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BAF0879-6EEE-4671-BE3F-0ACA70FBD8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VAJA :</a:t>
            </a:r>
            <a:r>
              <a:rPr lang="sl-SI" altLang="sl-SI"/>
              <a:t> Zrcaljenje – drug drugemu smo ogledalo</a:t>
            </a:r>
            <a:endParaRPr lang="en-US" altLang="sl-SI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F74B6D1-1996-4D5A-9530-885DD2A7E0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55788" y="2017713"/>
            <a:ext cx="8623300" cy="4114800"/>
          </a:xfrm>
        </p:spPr>
        <p:txBody>
          <a:bodyPr/>
          <a:lstStyle/>
          <a:p>
            <a:pPr eaLnBrk="1" hangingPunct="1"/>
            <a:r>
              <a:rPr lang="sl-SI" altLang="sl-SI" sz="2800"/>
              <a:t>Če želimo </a:t>
            </a:r>
            <a:r>
              <a:rPr lang="sl-SI" altLang="sl-SI" sz="2800" b="1"/>
              <a:t>dobro zrcaliti</a:t>
            </a:r>
            <a:r>
              <a:rPr lang="sl-SI" altLang="sl-SI" sz="2800"/>
              <a:t>, moramo najprej zaznati, </a:t>
            </a:r>
            <a:r>
              <a:rPr lang="sl-SI" altLang="sl-SI" sz="2800" b="1"/>
              <a:t>kalibrirati</a:t>
            </a:r>
            <a:r>
              <a:rPr lang="sl-SI" altLang="sl-SI" sz="2800"/>
              <a:t>. Lahko delamo minimalne ali velike gibe – zato, da vidimo v kakšno stanje to mene spravi.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značba mesta številke diapozitiva 5">
            <a:extLst>
              <a:ext uri="{FF2B5EF4-FFF2-40B4-BE49-F238E27FC236}">
                <a16:creationId xmlns:a16="http://schemas.microsoft.com/office/drawing/2014/main" id="{6CFECDFA-3186-4331-A186-446F8562BA32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D583177-3881-4C3A-9342-562B53AF9264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28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0410EC6-2E0E-4812-89B1-A965B39443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Kako si kaj?</a:t>
            </a:r>
            <a:endParaRPr lang="en-US" altLang="sl-SI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BE5BFDE-7BC1-431C-8ABA-742CDBDBBE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Primer: </a:t>
            </a:r>
          </a:p>
          <a:p>
            <a:pPr eaLnBrk="1" hangingPunct="1"/>
            <a:r>
              <a:rPr lang="sl-SI" altLang="sl-SI"/>
              <a:t>Kako si kaj? Še kar. Kaj to pomeni, da sem ½. Je nekaj na jezikovnih vzorcih, ki jih uporabljamo. </a:t>
            </a:r>
          </a:p>
          <a:p>
            <a:pPr eaLnBrk="1" hangingPunct="1"/>
            <a:r>
              <a:rPr lang="sl-SI" altLang="sl-SI" b="1"/>
              <a:t>Imamo pravico, da nam je hudo, imamo pa tudi pravico, da nam je lepo: prvo so nam dali, drugo pa si vzamemo.</a:t>
            </a:r>
            <a:endParaRPr lang="en-US" altLang="sl-SI" b="1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značba mesta številke diapozitiva 5">
            <a:extLst>
              <a:ext uri="{FF2B5EF4-FFF2-40B4-BE49-F238E27FC236}">
                <a16:creationId xmlns:a16="http://schemas.microsoft.com/office/drawing/2014/main" id="{3F3E8E6D-8385-4EE8-ABD2-0CE9E062A9E2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A5E2236-B2AC-44D2-A01F-B6DAA3FD6387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29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0274929-CCC6-4454-85C8-476EB587E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 b="1" i="1"/>
              <a:t>DOBER STIK</a:t>
            </a:r>
            <a:endParaRPr lang="en-US" altLang="sl-SI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01BE8C4-3EF0-4C36-A419-21C355394F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sv-SE" altLang="sl-SI" sz="2000"/>
              <a:t>se zgodi, ko spremljamo drugo osebo v njenem modelu sveta,</a:t>
            </a:r>
          </a:p>
          <a:p>
            <a:pPr marL="457200" indent="-457200" eaLnBrk="1" hangingPunct="1"/>
            <a:r>
              <a:rPr lang="sv-SE" altLang="sl-SI" sz="2000"/>
              <a:t>povečuje možnost razumevanja sporočila, ki smo ga izrekli,</a:t>
            </a:r>
          </a:p>
          <a:p>
            <a:pPr marL="457200" indent="-457200" eaLnBrk="1" hangingPunct="1"/>
            <a:r>
              <a:rPr lang="sv-SE" altLang="sl-SI" sz="2000"/>
              <a:t>omogoča zaupanje in dober občutek pri komunikaciji.</a:t>
            </a:r>
            <a:endParaRPr lang="sv-SE" altLang="sl-SI" sz="2000" b="1"/>
          </a:p>
          <a:p>
            <a:pPr marL="457200" indent="-457200" eaLnBrk="1" hangingPunct="1"/>
            <a:r>
              <a:rPr lang="sv-SE" altLang="sl-SI" sz="2000" b="1"/>
              <a:t>Izbira (Choice)</a:t>
            </a:r>
            <a:endParaRPr lang="sv-SE" altLang="sl-SI" sz="2000"/>
          </a:p>
          <a:p>
            <a:pPr marL="457200" indent="-457200" eaLnBrk="1" hangingPunct="1"/>
            <a:r>
              <a:rPr lang="sv-SE" altLang="sl-SI" sz="2000"/>
              <a:t>Vedno imamo možnost izbire. Ali želimo nekoga spremljati in tako vzpostaviti dober stik ali pa ne. V nekaterih situacijah je pomembno, da vzdržujemo dober stik, vendar so tudi situacije, ko je potrebno dober stik prekiniti. </a:t>
            </a:r>
            <a:endParaRPr lang="en-US" altLang="sl-SI" sz="20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značba mesta številke diapozitiva 5">
            <a:extLst>
              <a:ext uri="{FF2B5EF4-FFF2-40B4-BE49-F238E27FC236}">
                <a16:creationId xmlns:a16="http://schemas.microsoft.com/office/drawing/2014/main" id="{CACC7120-4C41-4F34-9D87-93F5C650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518BC2B-81C8-48A6-AF66-6ED86837BF09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F3674EB-B81A-4280-9572-7B10F3CC9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C4A94E3-77C4-4480-BCEB-9B6830C8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9338" y="1804989"/>
            <a:ext cx="7772400" cy="35385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mednarodni program, namenjen izobraževanju posameznikov na področju razvoja in izboljšanja komunikacijskih veščin in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enkratna priložnost </a:t>
            </a: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popoln osebnostni, profesionalni in strokovni razvoj posameznika.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Navedeni izobraževalni program in akcijski cilji prispevajo </a:t>
            </a:r>
            <a:r>
              <a:rPr lang="sl-SI" altLang="sl-SI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rasti odličnosti v lokalnem okolju. </a:t>
            </a:r>
            <a:r>
              <a:rPr lang="sl-SI" altLang="sl-S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značba mesta številke diapozitiva 5">
            <a:extLst>
              <a:ext uri="{FF2B5EF4-FFF2-40B4-BE49-F238E27FC236}">
                <a16:creationId xmlns:a16="http://schemas.microsoft.com/office/drawing/2014/main" id="{8E19B4A8-B77F-4E86-B4D4-BAB9F09482B6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E14D3C1-FCA2-4CFD-8939-A791C1CEBE5C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30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845F05-4BBA-4247-926E-87A6AE0DB6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altLang="sl-SI" sz="3200" b="1"/>
              <a:t>Kaj razumemo kot spremljanje in vodenje (Pacing in Leading)?</a:t>
            </a:r>
            <a:endParaRPr lang="en-US" altLang="sl-SI" sz="32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2CEF00E-DFD4-4F73-9366-CB59C35185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SPREMLJANJE je </a:t>
            </a:r>
            <a:r>
              <a:rPr lang="sl-SI" altLang="sl-SI" b="1"/>
              <a:t>ustvarjanje</a:t>
            </a:r>
            <a:r>
              <a:rPr lang="sl-SI" altLang="sl-SI"/>
              <a:t> in </a:t>
            </a:r>
            <a:r>
              <a:rPr lang="sl-SI" altLang="sl-SI" b="1"/>
              <a:t>ohranjanje stika </a:t>
            </a:r>
            <a:r>
              <a:rPr lang="sl-SI" altLang="sl-SI"/>
              <a:t>z drugim človekom v nekem časovnem obdobju, da se mu približamo v njegovem modelu sveta.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značba mesta številke diapozitiva 5">
            <a:extLst>
              <a:ext uri="{FF2B5EF4-FFF2-40B4-BE49-F238E27FC236}">
                <a16:creationId xmlns:a16="http://schemas.microsoft.com/office/drawing/2014/main" id="{23B0680E-EF3D-4B88-A6AE-CA2F8010E5AC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3697AA5-683E-4F2B-9CEF-264587FD5542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31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D362F4-B6FD-4FEE-96DA-E10C31F557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06689" y="2017713"/>
            <a:ext cx="7107237" cy="4114800"/>
          </a:xfrm>
        </p:spPr>
        <p:txBody>
          <a:bodyPr/>
          <a:lstStyle/>
          <a:p>
            <a:pPr eaLnBrk="1" hangingPunct="1"/>
            <a:r>
              <a:rPr lang="sl-SI" altLang="sl-SI" sz="2400" b="1"/>
              <a:t>Najboljši sodelavci </a:t>
            </a:r>
            <a:r>
              <a:rPr lang="sl-SI" altLang="sl-SI" sz="2400"/>
              <a:t>so tisti, ki </a:t>
            </a:r>
            <a:r>
              <a:rPr lang="sl-SI" altLang="sl-SI" sz="2400" b="1"/>
              <a:t>vzpostavijo stik</a:t>
            </a:r>
            <a:r>
              <a:rPr lang="sl-SI" altLang="sl-SI" sz="2400"/>
              <a:t>, </a:t>
            </a:r>
            <a:r>
              <a:rPr lang="sl-SI" altLang="sl-SI" sz="2400" b="1"/>
              <a:t>vstopijo v svet druge osebe </a:t>
            </a:r>
            <a:r>
              <a:rPr lang="sl-SI" altLang="sl-SI" sz="2400"/>
              <a:t>in ji tako </a:t>
            </a:r>
            <a:r>
              <a:rPr lang="sl-SI" altLang="sl-SI" sz="2400" b="1"/>
              <a:t>olajšajo vstop </a:t>
            </a:r>
            <a:r>
              <a:rPr lang="sl-SI" altLang="sl-SI" sz="2400"/>
              <a:t>v širše razumevanje predmeta in spretnosti.</a:t>
            </a:r>
          </a:p>
          <a:p>
            <a:pPr eaLnBrk="1" hangingPunct="1"/>
            <a:r>
              <a:rPr lang="sl-SI" altLang="sl-SI" sz="2400" b="1"/>
              <a:t>Spremljanje</a:t>
            </a:r>
            <a:r>
              <a:rPr lang="sl-SI" altLang="sl-SI" sz="2400"/>
              <a:t> je </a:t>
            </a:r>
            <a:r>
              <a:rPr lang="sl-SI" altLang="sl-SI" sz="2400" b="1"/>
              <a:t>vzpostavljanje</a:t>
            </a:r>
            <a:r>
              <a:rPr lang="sl-SI" altLang="sl-SI" sz="2400"/>
              <a:t> mostu z dobrim stikom in </a:t>
            </a:r>
            <a:r>
              <a:rPr lang="sl-SI" altLang="sl-SI" sz="2400" b="1"/>
              <a:t>spoštovanjem</a:t>
            </a:r>
            <a:r>
              <a:rPr lang="sl-SI" altLang="sl-SI" sz="2400"/>
              <a:t>. </a:t>
            </a:r>
          </a:p>
          <a:p>
            <a:pPr eaLnBrk="1" hangingPunct="1"/>
            <a:r>
              <a:rPr lang="sl-SI" altLang="sl-SI" sz="2400" b="1"/>
              <a:t>Spremljamo neprestano</a:t>
            </a:r>
            <a:r>
              <a:rPr lang="sl-SI" altLang="sl-SI" sz="2400"/>
              <a:t>, ko se prilagajamo različnim situacijam v družbi, da drugim ali sebi omogočimo boljše počutje.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značba mesta številke diapozitiva 5">
            <a:extLst>
              <a:ext uri="{FF2B5EF4-FFF2-40B4-BE49-F238E27FC236}">
                <a16:creationId xmlns:a16="http://schemas.microsoft.com/office/drawing/2014/main" id="{E6233600-A5FC-4925-886B-FF9B6B0E5A4D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31F4F20-3F46-4CE3-9048-E5B7A90DF78A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32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7DCCAF3-6342-439C-A04D-F16B35E84A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35288" y="2336801"/>
            <a:ext cx="7124700" cy="3040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/>
              <a:t>Spremljamo tudi čustva. Sogovornik bo nezavedno dojel, da </a:t>
            </a:r>
            <a:r>
              <a:rPr lang="sl-SI" altLang="sl-SI" sz="2800" b="1"/>
              <a:t>spoštujete njegovo stanje</a:t>
            </a:r>
            <a:r>
              <a:rPr lang="sl-SI" altLang="sl-SI" sz="2800"/>
              <a:t> in bo pripravljen slediti, če greste v smer, kamor želi tudi sam.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 b="1"/>
              <a:t>Stik</a:t>
            </a:r>
            <a:r>
              <a:rPr lang="sl-SI" altLang="sl-SI" sz="2800"/>
              <a:t> vzpostavite tako, da </a:t>
            </a:r>
            <a:r>
              <a:rPr lang="sl-SI" altLang="sl-SI" sz="2800" b="1"/>
              <a:t>sprejmete</a:t>
            </a:r>
            <a:r>
              <a:rPr lang="sl-SI" altLang="sl-SI" sz="2800"/>
              <a:t>, kar vam ljudje povedo. Ni se vam treba strinjati z njimi.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značba mesta številke diapozitiva 3">
            <a:extLst>
              <a:ext uri="{FF2B5EF4-FFF2-40B4-BE49-F238E27FC236}">
                <a16:creationId xmlns:a16="http://schemas.microsoft.com/office/drawing/2014/main" id="{017C8432-ACCA-4865-A344-2A07B9483FEB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2846DBC-815A-46E9-9485-E5381D156896}" type="slidenum">
              <a:rPr lang="de-DE" altLang="sl-SI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33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7D890B4E-D5DE-463F-BDC4-BA4E8DFB81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04814"/>
            <a:ext cx="7772400" cy="1347787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Str</a:t>
            </a:r>
            <a:r>
              <a:rPr lang="sl-SI" altLang="zh-CN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ateška komunikacija</a:t>
            </a:r>
            <a:r>
              <a:rPr lang="en-GB" altLang="zh-CN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 (PRLL strategija)</a:t>
            </a:r>
            <a:r>
              <a:rPr lang="sl-SI" altLang="zh-CN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l-SI" altLang="sl-SI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0" name="Oval 3">
            <a:extLst>
              <a:ext uri="{FF2B5EF4-FFF2-40B4-BE49-F238E27FC236}">
                <a16:creationId xmlns:a16="http://schemas.microsoft.com/office/drawing/2014/main" id="{A7DC19EC-B827-4370-A3BB-F416BBE8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084764"/>
            <a:ext cx="3960813" cy="1512887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en-US" altLang="zh-CN" sz="1200" b="1" i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</a:t>
            </a:r>
            <a:r>
              <a:rPr lang="en-GB" altLang="zh-CN" sz="2000" b="1" i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P</a:t>
            </a:r>
            <a:r>
              <a:rPr lang="en-GB" altLang="zh-CN" sz="20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acing</a:t>
            </a:r>
          </a:p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sl-SI" altLang="sl-SI" sz="24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SPREMLJANJE</a:t>
            </a:r>
          </a:p>
        </p:txBody>
      </p:sp>
      <p:sp>
        <p:nvSpPr>
          <p:cNvPr id="45061" name="Oval 4">
            <a:extLst>
              <a:ext uri="{FF2B5EF4-FFF2-40B4-BE49-F238E27FC236}">
                <a16:creationId xmlns:a16="http://schemas.microsoft.com/office/drawing/2014/main" id="{0D4F0A8D-CFE2-4B23-B855-F0B01674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789363"/>
            <a:ext cx="3455988" cy="1655762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en-GB" altLang="zh-CN" sz="2000" b="1" i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R</a:t>
            </a:r>
            <a:r>
              <a:rPr lang="en-GB" altLang="zh-CN" sz="20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APPORT</a:t>
            </a:r>
          </a:p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sl-SI" altLang="zh-CN" sz="24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DOBER STIK</a:t>
            </a:r>
            <a:endParaRPr lang="sl-SI" altLang="sl-SI" sz="2400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5062" name="Oval 5">
            <a:extLst>
              <a:ext uri="{FF2B5EF4-FFF2-40B4-BE49-F238E27FC236}">
                <a16:creationId xmlns:a16="http://schemas.microsoft.com/office/drawing/2014/main" id="{B9240A21-58FF-4A3F-B2D4-66759FF28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708275"/>
            <a:ext cx="3382962" cy="165735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en-GB" altLang="zh-CN" sz="2000" b="1" i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L</a:t>
            </a:r>
            <a:r>
              <a:rPr lang="en-GB" altLang="zh-CN" sz="20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eading</a:t>
            </a:r>
            <a:endParaRPr lang="sl-SI" altLang="zh-CN" sz="2000" b="1" i="1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sl-SI" altLang="zh-CN" sz="24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V</a:t>
            </a:r>
            <a:r>
              <a:rPr lang="en-GB" altLang="zh-CN" sz="24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ODENJE </a:t>
            </a:r>
            <a:r>
              <a:rPr lang="sl-SI" altLang="zh-CN" sz="2000" b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n</a:t>
            </a:r>
            <a:r>
              <a:rPr lang="en-GB" altLang="sl-SI" sz="2000" b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e</a:t>
            </a:r>
            <a:r>
              <a:rPr lang="sl-SI" altLang="sl-SI" sz="2000" b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besedno</a:t>
            </a:r>
            <a:endParaRPr lang="en-US" altLang="sl-SI" sz="2000" b="1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5063" name="Oval 6">
            <a:extLst>
              <a:ext uri="{FF2B5EF4-FFF2-40B4-BE49-F238E27FC236}">
                <a16:creationId xmlns:a16="http://schemas.microsoft.com/office/drawing/2014/main" id="{860303B5-3D8B-41B3-B606-783FE2AB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484314"/>
            <a:ext cx="3059112" cy="158432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en-GB" altLang="zh-CN" sz="2000" b="1" i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L</a:t>
            </a:r>
            <a:r>
              <a:rPr lang="en-GB" altLang="zh-CN" sz="20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eading</a:t>
            </a:r>
            <a:endParaRPr lang="en-GB" altLang="zh-CN" sz="2400" b="1" i="1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fontAlgn="base">
              <a:spcBef>
                <a:spcPts val="1200"/>
              </a:spcBef>
              <a:spcAft>
                <a:spcPts val="300"/>
              </a:spcAft>
              <a:buClrTx/>
              <a:buSzTx/>
              <a:buNone/>
            </a:pPr>
            <a:r>
              <a:rPr lang="sl-SI" altLang="zh-CN" sz="2400" b="1" i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VODENJE</a:t>
            </a:r>
            <a:endParaRPr lang="en-US" altLang="zh-CN" sz="2400" b="1" i="1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000" b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v</a:t>
            </a:r>
            <a:r>
              <a:rPr lang="en-GB" altLang="sl-SI" sz="2000" b="1">
                <a:solidFill>
                  <a:srgbClr val="1C1C1C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sebinsko</a:t>
            </a:r>
            <a:endParaRPr lang="en-US" altLang="sl-SI" sz="2000">
              <a:solidFill>
                <a:srgbClr val="1C1C1C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5064" name="AutoShape 7">
            <a:extLst>
              <a:ext uri="{FF2B5EF4-FFF2-40B4-BE49-F238E27FC236}">
                <a16:creationId xmlns:a16="http://schemas.microsoft.com/office/drawing/2014/main" id="{BBD9375D-CE24-4FBB-B162-80B914799F9D}"/>
              </a:ext>
            </a:extLst>
          </p:cNvPr>
          <p:cNvSpPr>
            <a:spLocks noChangeArrowheads="1"/>
          </p:cNvSpPr>
          <p:nvPr/>
        </p:nvSpPr>
        <p:spPr bwMode="auto">
          <a:xfrm rot="20278571">
            <a:off x="4941888" y="5492751"/>
            <a:ext cx="1249362" cy="652463"/>
          </a:xfrm>
          <a:prstGeom prst="curvedUpArrow">
            <a:avLst>
              <a:gd name="adj1" fmla="val 38297"/>
              <a:gd name="adj2" fmla="val 7659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AutoShape 8">
            <a:extLst>
              <a:ext uri="{FF2B5EF4-FFF2-40B4-BE49-F238E27FC236}">
                <a16:creationId xmlns:a16="http://schemas.microsoft.com/office/drawing/2014/main" id="{F045597F-04A1-4585-B90E-F25282055F78}"/>
              </a:ext>
            </a:extLst>
          </p:cNvPr>
          <p:cNvSpPr>
            <a:spLocks noChangeArrowheads="1"/>
          </p:cNvSpPr>
          <p:nvPr/>
        </p:nvSpPr>
        <p:spPr bwMode="auto">
          <a:xfrm rot="20278571">
            <a:off x="6888163" y="4581526"/>
            <a:ext cx="1504950" cy="542925"/>
          </a:xfrm>
          <a:prstGeom prst="curvedUpArrow">
            <a:avLst>
              <a:gd name="adj1" fmla="val 55439"/>
              <a:gd name="adj2" fmla="val 11087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AutoShape 9">
            <a:extLst>
              <a:ext uri="{FF2B5EF4-FFF2-40B4-BE49-F238E27FC236}">
                <a16:creationId xmlns:a16="http://schemas.microsoft.com/office/drawing/2014/main" id="{5553207A-7D14-45B4-BF74-631D993829B8}"/>
              </a:ext>
            </a:extLst>
          </p:cNvPr>
          <p:cNvSpPr>
            <a:spLocks noChangeArrowheads="1"/>
          </p:cNvSpPr>
          <p:nvPr/>
        </p:nvSpPr>
        <p:spPr bwMode="auto">
          <a:xfrm rot="19415826">
            <a:off x="3438525" y="4818063"/>
            <a:ext cx="520700" cy="431800"/>
          </a:xfrm>
          <a:prstGeom prst="rightArrow">
            <a:avLst>
              <a:gd name="adj1" fmla="val 50000"/>
              <a:gd name="adj2" fmla="val 30147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7" name="AutoShape 10">
            <a:extLst>
              <a:ext uri="{FF2B5EF4-FFF2-40B4-BE49-F238E27FC236}">
                <a16:creationId xmlns:a16="http://schemas.microsoft.com/office/drawing/2014/main" id="{B345F27F-A6D9-4B0A-8711-320A6FA3A5F1}"/>
              </a:ext>
            </a:extLst>
          </p:cNvPr>
          <p:cNvSpPr>
            <a:spLocks noChangeArrowheads="1"/>
          </p:cNvSpPr>
          <p:nvPr/>
        </p:nvSpPr>
        <p:spPr bwMode="auto">
          <a:xfrm rot="19415826">
            <a:off x="5330826" y="3586163"/>
            <a:ext cx="663575" cy="360362"/>
          </a:xfrm>
          <a:prstGeom prst="rightArrow">
            <a:avLst>
              <a:gd name="adj1" fmla="val 50000"/>
              <a:gd name="adj2" fmla="val 46035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8" name="AutoShape 11">
            <a:extLst>
              <a:ext uri="{FF2B5EF4-FFF2-40B4-BE49-F238E27FC236}">
                <a16:creationId xmlns:a16="http://schemas.microsoft.com/office/drawing/2014/main" id="{D861C79A-A954-4C8F-9260-7B3799242852}"/>
              </a:ext>
            </a:extLst>
          </p:cNvPr>
          <p:cNvSpPr>
            <a:spLocks noChangeArrowheads="1"/>
          </p:cNvSpPr>
          <p:nvPr/>
        </p:nvSpPr>
        <p:spPr bwMode="auto">
          <a:xfrm rot="19415826">
            <a:off x="7161214" y="2376489"/>
            <a:ext cx="625475" cy="344487"/>
          </a:xfrm>
          <a:prstGeom prst="rightArrow">
            <a:avLst>
              <a:gd name="adj1" fmla="val 50000"/>
              <a:gd name="adj2" fmla="val 45392"/>
            </a:avLst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9" name="AutoShape 12">
            <a:extLst>
              <a:ext uri="{FF2B5EF4-FFF2-40B4-BE49-F238E27FC236}">
                <a16:creationId xmlns:a16="http://schemas.microsoft.com/office/drawing/2014/main" id="{5FB91F4C-DB1A-43BE-B0A0-C9D1F83217EA}"/>
              </a:ext>
            </a:extLst>
          </p:cNvPr>
          <p:cNvSpPr>
            <a:spLocks noChangeArrowheads="1"/>
          </p:cNvSpPr>
          <p:nvPr/>
        </p:nvSpPr>
        <p:spPr bwMode="auto">
          <a:xfrm rot="9080585">
            <a:off x="1271587" y="3573463"/>
            <a:ext cx="4891088" cy="595312"/>
          </a:xfrm>
          <a:prstGeom prst="curvedUpArrow">
            <a:avLst>
              <a:gd name="adj1" fmla="val 164320"/>
              <a:gd name="adj2" fmla="val 3286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0FF9AFC-7344-470B-802B-824DA22C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25538"/>
          </a:xfrm>
        </p:spPr>
        <p:txBody>
          <a:bodyPr/>
          <a:lstStyle/>
          <a:p>
            <a:r>
              <a:rPr lang="sl-SI" altLang="sl-SI" sz="4000" b="1"/>
              <a:t>PROŽNOST</a:t>
            </a:r>
            <a:endParaRPr lang="en-US" altLang="sl-SI" sz="40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AA03E09-C592-4EF5-9EB2-39AA749C4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2119313"/>
            <a:ext cx="8334375" cy="397351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l-SI" altLang="sl-SI" sz="2600"/>
              <a:t>V RAZMIŠLJANJU,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l-SI" altLang="sl-SI" sz="2600"/>
              <a:t>PRI DELU,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sl-SI" altLang="sl-SI" sz="2600"/>
              <a:t>V VEDENJU...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značba mesta številke diapozitiva 3">
            <a:extLst>
              <a:ext uri="{FF2B5EF4-FFF2-40B4-BE49-F238E27FC236}">
                <a16:creationId xmlns:a16="http://schemas.microsoft.com/office/drawing/2014/main" id="{29EED896-4D8D-4561-AA19-59C80127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DF77E35-9E86-482C-8EE1-E56213F790D0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35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54D3465-88E4-4A73-A0D7-8A34707642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b="1"/>
              <a:t>ZAZNAVNI TIPI (VAKOG)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B8617D92-F1B9-4100-9D12-9130D472F249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2060575"/>
            <a:ext cx="7042150" cy="4292600"/>
            <a:chOff x="748" y="1616"/>
            <a:chExt cx="4436" cy="2704"/>
          </a:xfrm>
        </p:grpSpPr>
        <p:pic>
          <p:nvPicPr>
            <p:cNvPr id="47114" name="Picture 5">
              <a:extLst>
                <a:ext uri="{FF2B5EF4-FFF2-40B4-BE49-F238E27FC236}">
                  <a16:creationId xmlns:a16="http://schemas.microsoft.com/office/drawing/2014/main" id="{C61B0555-19E7-46AB-9B18-2B25055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1582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6">
              <a:extLst>
                <a:ext uri="{FF2B5EF4-FFF2-40B4-BE49-F238E27FC236}">
                  <a16:creationId xmlns:a16="http://schemas.microsoft.com/office/drawing/2014/main" id="{84106C0E-39CD-4B6F-8AF2-52D34A095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069"/>
              <a:ext cx="1578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7">
              <a:extLst>
                <a:ext uri="{FF2B5EF4-FFF2-40B4-BE49-F238E27FC236}">
                  <a16:creationId xmlns:a16="http://schemas.microsoft.com/office/drawing/2014/main" id="{5A3E4454-5F3A-4B54-B5F5-5ACFD68A9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936"/>
              <a:ext cx="1578" cy="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8">
              <a:extLst>
                <a:ext uri="{FF2B5EF4-FFF2-40B4-BE49-F238E27FC236}">
                  <a16:creationId xmlns:a16="http://schemas.microsoft.com/office/drawing/2014/main" id="{352F7F38-442C-465E-B0FD-58E033CD0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614"/>
              <a:ext cx="158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9">
              <a:extLst>
                <a:ext uri="{FF2B5EF4-FFF2-40B4-BE49-F238E27FC236}">
                  <a16:creationId xmlns:a16="http://schemas.microsoft.com/office/drawing/2014/main" id="{AD1A1ECD-A4C9-4B58-96C2-BC76AD59F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341"/>
              <a:ext cx="158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Text Box 11">
            <a:extLst>
              <a:ext uri="{FF2B5EF4-FFF2-40B4-BE49-F238E27FC236}">
                <a16:creationId xmlns:a16="http://schemas.microsoft.com/office/drawing/2014/main" id="{F27B2D37-4A67-4477-8512-2E1812CB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1989138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4400" b="1">
                <a:solidFill>
                  <a:srgbClr val="FFFF00"/>
                </a:solidFill>
                <a:latin typeface="Verdana" panose="020B0604030504040204" pitchFamily="34" charset="0"/>
              </a:rPr>
              <a:t>V</a:t>
            </a:r>
          </a:p>
        </p:txBody>
      </p:sp>
      <p:sp>
        <p:nvSpPr>
          <p:cNvPr id="47110" name="Text Box 12">
            <a:extLst>
              <a:ext uri="{FF2B5EF4-FFF2-40B4-BE49-F238E27FC236}">
                <a16:creationId xmlns:a16="http://schemas.microsoft.com/office/drawing/2014/main" id="{FBFC4B83-EFB6-4855-B294-941DB799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1" y="3789363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4400" b="1">
                <a:solidFill>
                  <a:srgbClr val="FFFF00"/>
                </a:solidFill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F1E5803E-EEBD-4500-9231-C5CCF35E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6237288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4400" b="1">
                <a:solidFill>
                  <a:srgbClr val="FFFF00"/>
                </a:solidFill>
                <a:latin typeface="Verdana" panose="020B0604030504040204" pitchFamily="34" charset="0"/>
              </a:rPr>
              <a:t>K</a:t>
            </a:r>
          </a:p>
        </p:txBody>
      </p:sp>
      <p:sp>
        <p:nvSpPr>
          <p:cNvPr id="47112" name="Text Box 14">
            <a:extLst>
              <a:ext uri="{FF2B5EF4-FFF2-40B4-BE49-F238E27FC236}">
                <a16:creationId xmlns:a16="http://schemas.microsoft.com/office/drawing/2014/main" id="{67B3C60D-DC8D-4621-A616-8EF19D4E1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365625"/>
            <a:ext cx="792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4400" b="1">
                <a:solidFill>
                  <a:srgbClr val="FFFF00"/>
                </a:solidFill>
                <a:latin typeface="Verdana" panose="020B0604030504040204" pitchFamily="34" charset="0"/>
              </a:rPr>
              <a:t>O</a:t>
            </a:r>
          </a:p>
        </p:txBody>
      </p:sp>
      <p:sp>
        <p:nvSpPr>
          <p:cNvPr id="47113" name="Text Box 15">
            <a:extLst>
              <a:ext uri="{FF2B5EF4-FFF2-40B4-BE49-F238E27FC236}">
                <a16:creationId xmlns:a16="http://schemas.microsoft.com/office/drawing/2014/main" id="{1E891B8C-D901-477F-9A7C-7E7315E2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420938"/>
            <a:ext cx="792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4400" b="1">
                <a:solidFill>
                  <a:srgbClr val="FFFF00"/>
                </a:solidFill>
                <a:latin typeface="Verdana" panose="020B0604030504040204" pitchFamily="34" charset="0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značba mesta številke diapozitiva 3">
            <a:extLst>
              <a:ext uri="{FF2B5EF4-FFF2-40B4-BE49-F238E27FC236}">
                <a16:creationId xmlns:a16="http://schemas.microsoft.com/office/drawing/2014/main" id="{D7860334-8B24-41D7-BBD9-6D9BE752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53E7392-0F3B-40C5-9435-30EB0550E5E9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36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EFD87D-552E-45A0-BCFE-9B630195EA3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5914" y="2017713"/>
            <a:ext cx="3813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MOŽGANSKI VALOVI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GOVOR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DIHANJE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KRETNJE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SPOMIN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“VIZUALŠČINA”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2800" b="1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B634F880-6EC1-40B4-94F6-B563CEBC6FF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4475" y="2027238"/>
            <a:ext cx="3536950" cy="2362200"/>
          </a:xfrm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48C396EB-DB2E-478A-9798-64B2E8E9D4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b="1">
                <a:latin typeface="Century Gothic" panose="020B0502020202020204" pitchFamily="34" charset="0"/>
              </a:rPr>
              <a:t>VIZUALNI TIP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značba mesta številke diapozitiva 3">
            <a:extLst>
              <a:ext uri="{FF2B5EF4-FFF2-40B4-BE49-F238E27FC236}">
                <a16:creationId xmlns:a16="http://schemas.microsoft.com/office/drawing/2014/main" id="{F24CF08D-2664-4233-A9A9-06990A93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78D7CA-F54C-4A5F-97D7-5AE77FDB3259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de-DE" altLang="sl-SI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B3C5583-E32E-498B-8505-2945CDEEE1E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5914" y="2017713"/>
            <a:ext cx="3813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MOŽGANSKI VALOVI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GOVOR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DIHANJE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KRETNJE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SPOMIN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“AVDITIVŠČINA”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2664BA7-661B-495E-AB12-74EF2406FB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b="1">
                <a:latin typeface="Century Gothic" panose="020B0502020202020204" pitchFamily="34" charset="0"/>
              </a:rPr>
              <a:t>AVDITIVNI TIP</a:t>
            </a:r>
          </a:p>
        </p:txBody>
      </p:sp>
      <p:pic>
        <p:nvPicPr>
          <p:cNvPr id="49157" name="Picture 6">
            <a:extLst>
              <a:ext uri="{FF2B5EF4-FFF2-40B4-BE49-F238E27FC236}">
                <a16:creationId xmlns:a16="http://schemas.microsoft.com/office/drawing/2014/main" id="{AF04B8CA-26B3-4635-9402-112EA38A474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4476" y="2066925"/>
            <a:ext cx="2644775" cy="3771900"/>
          </a:xfr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značba mesta številke diapozitiva 3">
            <a:extLst>
              <a:ext uri="{FF2B5EF4-FFF2-40B4-BE49-F238E27FC236}">
                <a16:creationId xmlns:a16="http://schemas.microsoft.com/office/drawing/2014/main" id="{F5C3D960-5D90-4311-B8FD-342235B4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89A6A-7FA7-4633-A1BA-B8F9A8509659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de-DE" altLang="sl-SI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9547F20-5DBC-4346-B1F1-0C70E06314F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5914" y="2017713"/>
            <a:ext cx="3813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MOŽGANSKI VALOVI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GOVOR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DIHANJE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KRETNJE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SPOMIN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latin typeface="Verdana" panose="020B0604030504040204" pitchFamily="34" charset="0"/>
              </a:rPr>
              <a:t>“KINESTETŠČINA”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5EE929-649C-40DD-AA3C-6EFD16DCB0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sl-SI" altLang="sl-SI" b="1">
                <a:latin typeface="Century Gothic" panose="020B0502020202020204" pitchFamily="34" charset="0"/>
              </a:rPr>
              <a:t>KINESTETIČNI TIP</a:t>
            </a:r>
          </a:p>
        </p:txBody>
      </p:sp>
      <p:pic>
        <p:nvPicPr>
          <p:cNvPr id="50181" name="Picture 6">
            <a:extLst>
              <a:ext uri="{FF2B5EF4-FFF2-40B4-BE49-F238E27FC236}">
                <a16:creationId xmlns:a16="http://schemas.microsoft.com/office/drawing/2014/main" id="{E809DB8D-6394-49D6-9AC4-76C020B6D40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6688" y="2081214"/>
            <a:ext cx="3275012" cy="2992437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značba mesta številke diapozitiva 3">
            <a:extLst>
              <a:ext uri="{FF2B5EF4-FFF2-40B4-BE49-F238E27FC236}">
                <a16:creationId xmlns:a16="http://schemas.microsoft.com/office/drawing/2014/main" id="{B05344D5-28C0-4D8C-ABF9-02A731A3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FF2BFE-58EE-446D-B161-6972E64EC6F4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de-DE" altLang="sl-SI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5807038-FC59-40BD-928F-76196B39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437064"/>
            <a:ext cx="61468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de-DE" altLang="sl-SI" sz="1800">
              <a:latin typeface="Arial" panose="020B0604020202020204" pitchFamily="34" charset="0"/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13D46A7-1F0D-413B-9760-89AA37C9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6196014"/>
            <a:ext cx="86407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de-DE" altLang="sl-SI" sz="1800">
              <a:latin typeface="Arial" panose="020B0604020202020204" pitchFamily="34" charset="0"/>
            </a:endParaRP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770F8306-4E6E-4561-A705-93BAAB4F0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133600"/>
            <a:ext cx="83534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br>
              <a:rPr lang="sl-SI" altLang="sl-SI" sz="41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br>
              <a:rPr lang="sl-SI" altLang="sl-SI" sz="41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endParaRPr lang="en-GB" altLang="sl-SI" sz="44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1633" name="Rectangle 17">
            <a:extLst>
              <a:ext uri="{FF2B5EF4-FFF2-40B4-BE49-F238E27FC236}">
                <a16:creationId xmlns:a16="http://schemas.microsoft.com/office/drawing/2014/main" id="{7DFF799F-B353-4415-8BEE-974CCC33AA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br>
              <a:rPr lang="sl-SI" altLang="zh-CN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sl-SI" altLang="sl-SI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43" name="Rectangle 27">
            <a:extLst>
              <a:ext uri="{FF2B5EF4-FFF2-40B4-BE49-F238E27FC236}">
                <a16:creationId xmlns:a16="http://schemas.microsoft.com/office/drawing/2014/main" id="{0875A2A8-3D9B-4600-B553-E9629901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620714"/>
            <a:ext cx="76342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</a:rPr>
              <a:t>VAKOG</a:t>
            </a:r>
            <a:endParaRPr lang="sl-SI" altLang="zh-CN" sz="4400" b="1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altLang="zh-CN" sz="4400" b="1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l-SI" alt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Vi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zualni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 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(45%)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en-GB" altLang="zh-CN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A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vditivni (15%)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en-GB" altLang="zh-CN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K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inestetični (35%)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GB" altLang="zh-CN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Olf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aktorni  (5%)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GB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Gus</a:t>
            </a:r>
            <a:r>
              <a:rPr lang="sl-SI" altLang="zh-CN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  <a:t>tatorni</a:t>
            </a:r>
            <a:br>
              <a:rPr lang="en-GB" altLang="sl-SI" sz="36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SimSun" panose="02010600030101010101" pitchFamily="2" charset="-122"/>
              </a:rPr>
            </a:br>
            <a:endParaRPr lang="en-GB" altLang="sl-SI" sz="360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značba mesta številke diapozitiva 5">
            <a:extLst>
              <a:ext uri="{FF2B5EF4-FFF2-40B4-BE49-F238E27FC236}">
                <a16:creationId xmlns:a16="http://schemas.microsoft.com/office/drawing/2014/main" id="{DDEEAA8C-AA05-4D20-AEDB-67C8B7E6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016FA88-F6C4-4FE8-A74F-334E867702F4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6A742BE-9135-4478-A73B-FFCFC10DE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56CF317-46C6-431A-988D-D713ECF67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9338" y="1804988"/>
            <a:ext cx="7772400" cy="48387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razvija celostno mišljenje in sinergijo.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Udeleženec  ozavesti vedenjske vzorce, razume svoje vedenje in ga, če je to potrebno, tudi spreminja,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načrtuje razvoj osebnostne vizije,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izboljša samopodobo,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postane dober retorik,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 ter določa osebne in življenske cilje,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zaveda se, da bo uspešen v prihodnosti,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značba mesta številke diapozitiva 5">
            <a:extLst>
              <a:ext uri="{FF2B5EF4-FFF2-40B4-BE49-F238E27FC236}">
                <a16:creationId xmlns:a16="http://schemas.microsoft.com/office/drawing/2014/main" id="{CC904A7D-169B-45B1-BA73-03292681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7A4371-50FD-4DA7-A749-B33D5F2B76B2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de-DE" altLang="sl-SI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6F93096-16A8-4B05-BB85-38E2B7374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65514" y="2860675"/>
            <a:ext cx="5767387" cy="1760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altLang="sl-SI" sz="3600" b="1" i="1"/>
              <a:t>Reprezenatcijski sistemi (VAKOG)</a:t>
            </a:r>
            <a:endParaRPr lang="sl-SI" altLang="sl-SI" sz="3600"/>
          </a:p>
          <a:p>
            <a:pPr marL="0" indent="0" eaLnBrk="1" hangingPunct="1"/>
            <a:r>
              <a:rPr lang="sl-SI" altLang="sl-SI" sz="3600"/>
              <a:t>	-</a:t>
            </a:r>
            <a:r>
              <a:rPr lang="sl-SI" altLang="sl-SI" sz="3600" i="1"/>
              <a:t>	Model 10 čutov</a:t>
            </a:r>
          </a:p>
          <a:p>
            <a:pPr marL="0" indent="0" eaLnBrk="1" hangingPunct="1"/>
            <a:r>
              <a:rPr lang="sl-SI" altLang="sl-SI" sz="3600" i="1"/>
              <a:t>	-	Procesne besede</a:t>
            </a:r>
            <a:endParaRPr lang="sl-SI" altLang="sl-SI" sz="3600" b="1" i="1">
              <a:sym typeface="Wingdings" panose="05000000000000000000" pitchFamily="2" charset="2"/>
            </a:endParaRPr>
          </a:p>
          <a:p>
            <a:pPr marL="0" indent="0" eaLnBrk="1" hangingPunct="1"/>
            <a:endParaRPr lang="en-US" altLang="sl-SI" sz="360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značba mesta številke diapozitiva 5">
            <a:extLst>
              <a:ext uri="{FF2B5EF4-FFF2-40B4-BE49-F238E27FC236}">
                <a16:creationId xmlns:a16="http://schemas.microsoft.com/office/drawing/2014/main" id="{EA9663F6-2AFA-4AEE-93FA-6925CC62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AF658C-1F33-4DD8-B941-F8741B4BD94D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de-DE" altLang="sl-SI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36807EB-76E2-44C1-98AA-976E5BAF3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accent2"/>
                </a:solidFill>
              </a:rPr>
              <a:t>Oseba 1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DA3194B-C479-4C44-98B9-03EB64B0E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grpSp>
        <p:nvGrpSpPr>
          <p:cNvPr id="53253" name="Group 4">
            <a:extLst>
              <a:ext uri="{FF2B5EF4-FFF2-40B4-BE49-F238E27FC236}">
                <a16:creationId xmlns:a16="http://schemas.microsoft.com/office/drawing/2014/main" id="{2AAAEA64-32FB-4DA3-A67F-6323EC1C4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1" y="1230313"/>
            <a:ext cx="9396413" cy="5092700"/>
            <a:chOff x="2198" y="4913"/>
            <a:chExt cx="7200" cy="4320"/>
          </a:xfrm>
        </p:grpSpPr>
        <p:sp>
          <p:nvSpPr>
            <p:cNvPr id="53254" name="AutoShape 5">
              <a:extLst>
                <a:ext uri="{FF2B5EF4-FFF2-40B4-BE49-F238E27FC236}">
                  <a16:creationId xmlns:a16="http://schemas.microsoft.com/office/drawing/2014/main" id="{3162DA80-3B75-4C54-85F9-6AFB3CD44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" y="491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55" name="Rectangle 6">
              <a:extLst>
                <a:ext uri="{FF2B5EF4-FFF2-40B4-BE49-F238E27FC236}">
                  <a16:creationId xmlns:a16="http://schemas.microsoft.com/office/drawing/2014/main" id="{9EA2D2C0-5F40-4C7D-B05C-1B52D49F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5345"/>
              <a:ext cx="5616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56" name="Rectangle 7">
              <a:extLst>
                <a:ext uri="{FF2B5EF4-FFF2-40B4-BE49-F238E27FC236}">
                  <a16:creationId xmlns:a16="http://schemas.microsoft.com/office/drawing/2014/main" id="{DE41E93D-FAC7-42D6-A8FD-D6BB8DAA3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6065"/>
              <a:ext cx="576" cy="216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57" name="Rectangle 8">
              <a:extLst>
                <a:ext uri="{FF2B5EF4-FFF2-40B4-BE49-F238E27FC236}">
                  <a16:creationId xmlns:a16="http://schemas.microsoft.com/office/drawing/2014/main" id="{507ADA1B-D1DC-4AC9-9726-94B32E05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6209"/>
              <a:ext cx="576" cy="187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58" name="Rectangle 9">
              <a:extLst>
                <a:ext uri="{FF2B5EF4-FFF2-40B4-BE49-F238E27FC236}">
                  <a16:creationId xmlns:a16="http://schemas.microsoft.com/office/drawing/2014/main" id="{3CA46418-2C34-4D5C-AD75-8F3CFD24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6209"/>
              <a:ext cx="576" cy="1008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59" name="Rectangle 10">
              <a:extLst>
                <a:ext uri="{FF2B5EF4-FFF2-40B4-BE49-F238E27FC236}">
                  <a16:creationId xmlns:a16="http://schemas.microsoft.com/office/drawing/2014/main" id="{5F8A68CE-5A23-4E28-A78F-7A31C891E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" y="6497"/>
              <a:ext cx="576" cy="5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60" name="Rectangle 11">
              <a:extLst>
                <a:ext uri="{FF2B5EF4-FFF2-40B4-BE49-F238E27FC236}">
                  <a16:creationId xmlns:a16="http://schemas.microsoft.com/office/drawing/2014/main" id="{33172DCB-9FCB-49F8-9A10-EBFECD092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" y="6785"/>
              <a:ext cx="576" cy="43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3261" name="Line 12">
              <a:extLst>
                <a:ext uri="{FF2B5EF4-FFF2-40B4-BE49-F238E27FC236}">
                  <a16:creationId xmlns:a16="http://schemas.microsoft.com/office/drawing/2014/main" id="{E276478B-9949-4824-8E12-E4012F22F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6929"/>
              <a:ext cx="4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3262" name="Rectangle 13">
              <a:extLst>
                <a:ext uri="{FF2B5EF4-FFF2-40B4-BE49-F238E27FC236}">
                  <a16:creationId xmlns:a16="http://schemas.microsoft.com/office/drawing/2014/main" id="{7CBAFF47-DC0E-4850-8617-BDC7119F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6353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sl-SI" sz="1800">
                  <a:solidFill>
                    <a:schemeClr val="bg1"/>
                  </a:solidFill>
                  <a:latin typeface="Verdana" panose="020B0604030504040204" pitchFamily="34" charset="0"/>
                </a:rPr>
                <a:t>EXT.</a:t>
              </a:r>
            </a:p>
          </p:txBody>
        </p:sp>
        <p:sp>
          <p:nvSpPr>
            <p:cNvPr id="53263" name="Rectangle 14">
              <a:extLst>
                <a:ext uri="{FF2B5EF4-FFF2-40B4-BE49-F238E27FC236}">
                  <a16:creationId xmlns:a16="http://schemas.microsoft.com/office/drawing/2014/main" id="{4A695743-9A34-47E6-ABCF-E64C8467F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7217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1800">
                  <a:solidFill>
                    <a:schemeClr val="bg1"/>
                  </a:solidFill>
                  <a:latin typeface="Trebuchet MS" panose="020B0603020202020204" pitchFamily="34" charset="0"/>
                </a:rPr>
                <a:t>INT.</a:t>
              </a:r>
              <a:endParaRPr lang="sl-SI" altLang="sl-SI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4" name="Rectangle 15">
              <a:extLst>
                <a:ext uri="{FF2B5EF4-FFF2-40B4-BE49-F238E27FC236}">
                  <a16:creationId xmlns:a16="http://schemas.microsoft.com/office/drawing/2014/main" id="{71B6EA0B-3BCD-4395-8CB4-D65E83CFE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12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 b="1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65" name="Rectangle 16">
              <a:extLst>
                <a:ext uri="{FF2B5EF4-FFF2-40B4-BE49-F238E27FC236}">
                  <a16:creationId xmlns:a16="http://schemas.microsoft.com/office/drawing/2014/main" id="{95C086C5-4FB9-4102-899E-ABA5B5989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66" name="Rectangle 17">
              <a:extLst>
                <a:ext uri="{FF2B5EF4-FFF2-40B4-BE49-F238E27FC236}">
                  <a16:creationId xmlns:a16="http://schemas.microsoft.com/office/drawing/2014/main" id="{10F72D3D-9657-4E47-ABB0-2B6AA78F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67" name="Rectangle 18">
              <a:extLst>
                <a:ext uri="{FF2B5EF4-FFF2-40B4-BE49-F238E27FC236}">
                  <a16:creationId xmlns:a16="http://schemas.microsoft.com/office/drawing/2014/main" id="{1D75B3A5-B281-41A2-B58B-99FD9518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68" name="Rectangle 19">
              <a:extLst>
                <a:ext uri="{FF2B5EF4-FFF2-40B4-BE49-F238E27FC236}">
                  <a16:creationId xmlns:a16="http://schemas.microsoft.com/office/drawing/2014/main" id="{0546B09A-F7A2-4D4D-B395-8349CEAA5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69" name="Rectangle 20">
              <a:extLst>
                <a:ext uri="{FF2B5EF4-FFF2-40B4-BE49-F238E27FC236}">
                  <a16:creationId xmlns:a16="http://schemas.microsoft.com/office/drawing/2014/main" id="{F5200D51-6748-4F0F-BE39-88EAD31C9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836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70" name="Rectangle 21">
              <a:extLst>
                <a:ext uri="{FF2B5EF4-FFF2-40B4-BE49-F238E27FC236}">
                  <a16:creationId xmlns:a16="http://schemas.microsoft.com/office/drawing/2014/main" id="{8436F418-5CBB-4AD8-BEC4-1CDA5ECD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836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latin typeface="Trebuchet MS" panose="020B0603020202020204" pitchFamily="34" charset="0"/>
                  <a:ea typeface="SimSun" panose="02010600030101010101" pitchFamily="2" charset="-122"/>
                </a:rPr>
                <a:t> </a:t>
              </a: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 b="1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71" name="Rectangle 22">
              <a:extLst>
                <a:ext uri="{FF2B5EF4-FFF2-40B4-BE49-F238E27FC236}">
                  <a16:creationId xmlns:a16="http://schemas.microsoft.com/office/drawing/2014/main" id="{A1CA9084-68BA-4539-985F-60E4B5E4F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836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accent2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72" name="Rectangle 23">
              <a:extLst>
                <a:ext uri="{FF2B5EF4-FFF2-40B4-BE49-F238E27FC236}">
                  <a16:creationId xmlns:a16="http://schemas.microsoft.com/office/drawing/2014/main" id="{57DBB0DE-2908-472C-BD97-C259FAD8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836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73" name="Rectangle 24">
              <a:extLst>
                <a:ext uri="{FF2B5EF4-FFF2-40B4-BE49-F238E27FC236}">
                  <a16:creationId xmlns:a16="http://schemas.microsoft.com/office/drawing/2014/main" id="{887B4028-AB21-418D-A946-B8BDD0C85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" y="836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3274" name="Oval 25">
              <a:extLst>
                <a:ext uri="{FF2B5EF4-FFF2-40B4-BE49-F238E27FC236}">
                  <a16:creationId xmlns:a16="http://schemas.microsoft.com/office/drawing/2014/main" id="{2FA9022B-4258-4F81-B10B-5E57FD433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" y="8369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sl-SI" sz="2400" b="1">
                  <a:solidFill>
                    <a:schemeClr val="bg1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značba mesta številke diapozitiva 5">
            <a:extLst>
              <a:ext uri="{FF2B5EF4-FFF2-40B4-BE49-F238E27FC236}">
                <a16:creationId xmlns:a16="http://schemas.microsoft.com/office/drawing/2014/main" id="{40613694-DF4B-4101-BFED-2CF2A8F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C1038E-30D8-4BBD-90C8-0C599843B443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de-DE" altLang="sl-SI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467275A-7CE5-4B0A-89EE-D964736E3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accent2"/>
                </a:solidFill>
              </a:rPr>
              <a:t>Oseba 2</a:t>
            </a:r>
          </a:p>
        </p:txBody>
      </p:sp>
      <p:grpSp>
        <p:nvGrpSpPr>
          <p:cNvPr id="54276" name="Group 3">
            <a:extLst>
              <a:ext uri="{FF2B5EF4-FFF2-40B4-BE49-F238E27FC236}">
                <a16:creationId xmlns:a16="http://schemas.microsoft.com/office/drawing/2014/main" id="{0FB77A71-E3A1-4E47-AD66-3F47B2CDA0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9" y="1485900"/>
            <a:ext cx="9217025" cy="4751388"/>
            <a:chOff x="2198" y="4913"/>
            <a:chExt cx="7200" cy="4320"/>
          </a:xfrm>
        </p:grpSpPr>
        <p:sp>
          <p:nvSpPr>
            <p:cNvPr id="54277" name="AutoShape 4">
              <a:extLst>
                <a:ext uri="{FF2B5EF4-FFF2-40B4-BE49-F238E27FC236}">
                  <a16:creationId xmlns:a16="http://schemas.microsoft.com/office/drawing/2014/main" id="{214FCF55-9B3B-4AEC-A5A8-C63AE7EAA9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" y="491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78" name="Rectangle 5">
              <a:extLst>
                <a:ext uri="{FF2B5EF4-FFF2-40B4-BE49-F238E27FC236}">
                  <a16:creationId xmlns:a16="http://schemas.microsoft.com/office/drawing/2014/main" id="{FB94243E-2D7B-4DF1-9ACE-3CD41F1D2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5345"/>
              <a:ext cx="5616" cy="3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279" name="Rectangle 6">
              <a:extLst>
                <a:ext uri="{FF2B5EF4-FFF2-40B4-BE49-F238E27FC236}">
                  <a16:creationId xmlns:a16="http://schemas.microsoft.com/office/drawing/2014/main" id="{5BA68D81-9A45-4F90-B289-030160711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6209"/>
              <a:ext cx="576" cy="17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1800">
                <a:latin typeface="Arial" panose="020B0604020202020204" pitchFamily="34" charset="0"/>
              </a:endParaRPr>
            </a:p>
          </p:txBody>
        </p:sp>
        <p:sp>
          <p:nvSpPr>
            <p:cNvPr id="54280" name="Rectangle 7">
              <a:extLst>
                <a:ext uri="{FF2B5EF4-FFF2-40B4-BE49-F238E27FC236}">
                  <a16:creationId xmlns:a16="http://schemas.microsoft.com/office/drawing/2014/main" id="{2FB41F0E-2D66-47F9-B6B2-0D026571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6065"/>
              <a:ext cx="576" cy="1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281" name="Rectangle 8">
              <a:extLst>
                <a:ext uri="{FF2B5EF4-FFF2-40B4-BE49-F238E27FC236}">
                  <a16:creationId xmlns:a16="http://schemas.microsoft.com/office/drawing/2014/main" id="{CD2E5456-148C-4443-8121-D80724EE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6641"/>
              <a:ext cx="576" cy="1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282" name="Rectangle 9">
              <a:extLst>
                <a:ext uri="{FF2B5EF4-FFF2-40B4-BE49-F238E27FC236}">
                  <a16:creationId xmlns:a16="http://schemas.microsoft.com/office/drawing/2014/main" id="{3FD88ACB-7A2E-41D2-9F23-19D025B18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" y="6785"/>
              <a:ext cx="576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283" name="Rectangle 10">
              <a:extLst>
                <a:ext uri="{FF2B5EF4-FFF2-40B4-BE49-F238E27FC236}">
                  <a16:creationId xmlns:a16="http://schemas.microsoft.com/office/drawing/2014/main" id="{567EDC34-5270-4A26-A44B-54B5B70B1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" y="6641"/>
              <a:ext cx="576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284" name="Line 11">
              <a:extLst>
                <a:ext uri="{FF2B5EF4-FFF2-40B4-BE49-F238E27FC236}">
                  <a16:creationId xmlns:a16="http://schemas.microsoft.com/office/drawing/2014/main" id="{6E668468-AA33-4D6D-B21F-575E6B5DC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6929"/>
              <a:ext cx="4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4285" name="Rectangle 12">
              <a:extLst>
                <a:ext uri="{FF2B5EF4-FFF2-40B4-BE49-F238E27FC236}">
                  <a16:creationId xmlns:a16="http://schemas.microsoft.com/office/drawing/2014/main" id="{CB5A5737-4304-4854-A029-4DFA047F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6353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sl-SI" sz="1800">
                  <a:solidFill>
                    <a:srgbClr val="FF0000"/>
                  </a:solidFill>
                  <a:latin typeface="Arial" panose="020B0604020202020204" pitchFamily="34" charset="0"/>
                </a:rPr>
                <a:t>EXT</a:t>
              </a:r>
            </a:p>
          </p:txBody>
        </p:sp>
        <p:sp>
          <p:nvSpPr>
            <p:cNvPr id="54286" name="Rectangle 13">
              <a:extLst>
                <a:ext uri="{FF2B5EF4-FFF2-40B4-BE49-F238E27FC236}">
                  <a16:creationId xmlns:a16="http://schemas.microsoft.com/office/drawing/2014/main" id="{0FC93054-03BC-4DCE-9E66-74297804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7217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1800">
                  <a:solidFill>
                    <a:srgbClr val="FF0000"/>
                  </a:solidFill>
                  <a:latin typeface="Arial" panose="020B0604020202020204" pitchFamily="34" charset="0"/>
                </a:rPr>
                <a:t>INT.</a:t>
              </a:r>
              <a:endParaRPr lang="sl-SI" altLang="sl-SI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87" name="Rectangle 14">
              <a:extLst>
                <a:ext uri="{FF2B5EF4-FFF2-40B4-BE49-F238E27FC236}">
                  <a16:creationId xmlns:a16="http://schemas.microsoft.com/office/drawing/2014/main" id="{1E3EFD13-ECCC-441B-AED4-8D2EF1A3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12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88" name="Rectangle 15">
              <a:extLst>
                <a:ext uri="{FF2B5EF4-FFF2-40B4-BE49-F238E27FC236}">
                  <a16:creationId xmlns:a16="http://schemas.microsoft.com/office/drawing/2014/main" id="{FE28F8EF-1DF3-412E-9C22-EFA02897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89" name="Rectangle 16">
              <a:extLst>
                <a:ext uri="{FF2B5EF4-FFF2-40B4-BE49-F238E27FC236}">
                  <a16:creationId xmlns:a16="http://schemas.microsoft.com/office/drawing/2014/main" id="{E739B6BC-665C-46BC-AD76-A0FF95182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0" name="Rectangle 17">
              <a:extLst>
                <a:ext uri="{FF2B5EF4-FFF2-40B4-BE49-F238E27FC236}">
                  <a16:creationId xmlns:a16="http://schemas.microsoft.com/office/drawing/2014/main" id="{ACAFF4F3-D98E-4853-B5D1-18C769B2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1" name="Rectangle 18">
              <a:extLst>
                <a:ext uri="{FF2B5EF4-FFF2-40B4-BE49-F238E27FC236}">
                  <a16:creationId xmlns:a16="http://schemas.microsoft.com/office/drawing/2014/main" id="{7D31CF4C-7E27-4A65-9F3B-BDE22DDC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5489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accent2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2" name="Rectangle 19">
              <a:extLst>
                <a:ext uri="{FF2B5EF4-FFF2-40B4-BE49-F238E27FC236}">
                  <a16:creationId xmlns:a16="http://schemas.microsoft.com/office/drawing/2014/main" id="{E79E5D81-C1DC-4F97-9696-BF63066D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80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3" name="Rectangle 20">
              <a:extLst>
                <a:ext uri="{FF2B5EF4-FFF2-40B4-BE49-F238E27FC236}">
                  <a16:creationId xmlns:a16="http://schemas.microsoft.com/office/drawing/2014/main" id="{BE32ED17-EC12-45A7-A551-510268BCD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80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4" name="Rectangle 21">
              <a:extLst>
                <a:ext uri="{FF2B5EF4-FFF2-40B4-BE49-F238E27FC236}">
                  <a16:creationId xmlns:a16="http://schemas.microsoft.com/office/drawing/2014/main" id="{C39F7151-1D3C-4899-9525-BC66DC828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80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5" name="Rectangle 22">
              <a:extLst>
                <a:ext uri="{FF2B5EF4-FFF2-40B4-BE49-F238E27FC236}">
                  <a16:creationId xmlns:a16="http://schemas.microsoft.com/office/drawing/2014/main" id="{AE5F1952-089B-4942-8788-6BECC4A0E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80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6" name="Rectangle 23">
              <a:extLst>
                <a:ext uri="{FF2B5EF4-FFF2-40B4-BE49-F238E27FC236}">
                  <a16:creationId xmlns:a16="http://schemas.microsoft.com/office/drawing/2014/main" id="{22E3D741-5361-4872-9472-21C260B0C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" y="80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4297" name="Oval 24">
              <a:extLst>
                <a:ext uri="{FF2B5EF4-FFF2-40B4-BE49-F238E27FC236}">
                  <a16:creationId xmlns:a16="http://schemas.microsoft.com/office/drawing/2014/main" id="{D811F522-E3A1-41E6-8B09-82AD808DE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" y="8513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2</a:t>
              </a:r>
              <a:endParaRPr lang="sl-SI" altLang="sl-SI" sz="2400" b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značba mesta številke diapozitiva 5">
            <a:extLst>
              <a:ext uri="{FF2B5EF4-FFF2-40B4-BE49-F238E27FC236}">
                <a16:creationId xmlns:a16="http://schemas.microsoft.com/office/drawing/2014/main" id="{B9B2A66C-5606-4B7D-99A8-BAA98AB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42441B-3ADD-486F-907A-17FCF7FAC13C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de-DE" altLang="sl-SI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EABC796-3AB5-426D-8944-B7FBC6605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accent2"/>
                </a:solidFill>
              </a:rPr>
              <a:t>Komunikacija med njima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81C5CB-BD50-4ADB-B426-EF32E00CF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grpSp>
        <p:nvGrpSpPr>
          <p:cNvPr id="55301" name="Group 4">
            <a:extLst>
              <a:ext uri="{FF2B5EF4-FFF2-40B4-BE49-F238E27FC236}">
                <a16:creationId xmlns:a16="http://schemas.microsoft.com/office/drawing/2014/main" id="{F6742E39-0025-48BA-8DE3-9D42816B0D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9" y="1449388"/>
            <a:ext cx="9901237" cy="5789612"/>
            <a:chOff x="2198" y="4913"/>
            <a:chExt cx="7200" cy="4320"/>
          </a:xfrm>
        </p:grpSpPr>
        <p:sp>
          <p:nvSpPr>
            <p:cNvPr id="55302" name="AutoShape 5">
              <a:extLst>
                <a:ext uri="{FF2B5EF4-FFF2-40B4-BE49-F238E27FC236}">
                  <a16:creationId xmlns:a16="http://schemas.microsoft.com/office/drawing/2014/main" id="{67A56DF7-E933-4645-9018-362CEA53B7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" y="491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3" name="Rectangle 6">
              <a:extLst>
                <a:ext uri="{FF2B5EF4-FFF2-40B4-BE49-F238E27FC236}">
                  <a16:creationId xmlns:a16="http://schemas.microsoft.com/office/drawing/2014/main" id="{00D51D8A-519C-4D40-8C36-B4DE39575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5201"/>
              <a:ext cx="5616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4" name="Rectangle 7" descr="Svetle diagonale navzgor">
              <a:extLst>
                <a:ext uri="{FF2B5EF4-FFF2-40B4-BE49-F238E27FC236}">
                  <a16:creationId xmlns:a16="http://schemas.microsoft.com/office/drawing/2014/main" id="{B793DBEC-742E-488C-8E08-F7708FBC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6065"/>
              <a:ext cx="576" cy="18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18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305" name="Rectangle 8" descr="Svetle diagonale navzgor">
              <a:extLst>
                <a:ext uri="{FF2B5EF4-FFF2-40B4-BE49-F238E27FC236}">
                  <a16:creationId xmlns:a16="http://schemas.microsoft.com/office/drawing/2014/main" id="{B3F9F9AF-B565-4D41-9822-6A38B8A5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5921"/>
              <a:ext cx="576" cy="18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6" name="Rectangle 9" descr="Svetle diagonale navzgor">
              <a:extLst>
                <a:ext uri="{FF2B5EF4-FFF2-40B4-BE49-F238E27FC236}">
                  <a16:creationId xmlns:a16="http://schemas.microsoft.com/office/drawing/2014/main" id="{220A81AD-7D0B-4A9D-8344-FFCB2673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6209"/>
              <a:ext cx="576" cy="129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7" name="Rectangle 10" descr="Svetle diagonale navzgor">
              <a:extLst>
                <a:ext uri="{FF2B5EF4-FFF2-40B4-BE49-F238E27FC236}">
                  <a16:creationId xmlns:a16="http://schemas.microsoft.com/office/drawing/2014/main" id="{EE8F6148-738E-4BFB-80B9-E2DBFD4F5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" y="6497"/>
              <a:ext cx="576" cy="86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8" name="Rectangle 11" descr="Svetle diagonale navzgor">
              <a:extLst>
                <a:ext uri="{FF2B5EF4-FFF2-40B4-BE49-F238E27FC236}">
                  <a16:creationId xmlns:a16="http://schemas.microsoft.com/office/drawing/2014/main" id="{97D67905-A9D7-4ED2-AA75-63D030551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" y="6641"/>
              <a:ext cx="576" cy="57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09" name="Line 12">
              <a:extLst>
                <a:ext uri="{FF2B5EF4-FFF2-40B4-BE49-F238E27FC236}">
                  <a16:creationId xmlns:a16="http://schemas.microsoft.com/office/drawing/2014/main" id="{7BF7A43C-1ACB-45AA-9614-0A935D635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6929"/>
              <a:ext cx="44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5310" name="Rectangle 13">
              <a:extLst>
                <a:ext uri="{FF2B5EF4-FFF2-40B4-BE49-F238E27FC236}">
                  <a16:creationId xmlns:a16="http://schemas.microsoft.com/office/drawing/2014/main" id="{5B00C7F9-3719-43FC-90F7-A96559A43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6353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sl-SI" sz="2400">
                  <a:solidFill>
                    <a:srgbClr val="FF0000"/>
                  </a:solidFill>
                  <a:latin typeface="Arial" panose="020B0604020202020204" pitchFamily="34" charset="0"/>
                </a:rPr>
                <a:t>EXT</a:t>
              </a:r>
              <a:endParaRPr lang="sl-SI" altLang="sl-SI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311" name="Rectangle 14">
              <a:extLst>
                <a:ext uri="{FF2B5EF4-FFF2-40B4-BE49-F238E27FC236}">
                  <a16:creationId xmlns:a16="http://schemas.microsoft.com/office/drawing/2014/main" id="{B3E7ABBD-3B9E-457B-BF64-D0EECE00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7217"/>
              <a:ext cx="57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sl-SI" sz="2400">
                  <a:solidFill>
                    <a:schemeClr val="bg1"/>
                  </a:solidFill>
                  <a:latin typeface="Verdana" panose="020B0604030504040204" pitchFamily="34" charset="0"/>
                </a:rPr>
                <a:t>INT</a:t>
              </a:r>
            </a:p>
          </p:txBody>
        </p:sp>
        <p:sp>
          <p:nvSpPr>
            <p:cNvPr id="55312" name="Rectangle 15">
              <a:extLst>
                <a:ext uri="{FF2B5EF4-FFF2-40B4-BE49-F238E27FC236}">
                  <a16:creationId xmlns:a16="http://schemas.microsoft.com/office/drawing/2014/main" id="{7E7E1D5A-B0A4-40D3-BCB3-CE00585E3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534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1200" b="1">
                <a:solidFill>
                  <a:srgbClr val="FF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3" name="Rectangle 16">
              <a:extLst>
                <a:ext uri="{FF2B5EF4-FFF2-40B4-BE49-F238E27FC236}">
                  <a16:creationId xmlns:a16="http://schemas.microsoft.com/office/drawing/2014/main" id="{9C67CF9E-514A-4E5D-BBE2-CAE575B3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534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rgbClr val="FF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4" name="Rectangle 17">
              <a:extLst>
                <a:ext uri="{FF2B5EF4-FFF2-40B4-BE49-F238E27FC236}">
                  <a16:creationId xmlns:a16="http://schemas.microsoft.com/office/drawing/2014/main" id="{0FFE9D61-8FCE-42BE-B239-BAC576B51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" y="534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rgbClr val="FF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5" name="Rectangle 18">
              <a:extLst>
                <a:ext uri="{FF2B5EF4-FFF2-40B4-BE49-F238E27FC236}">
                  <a16:creationId xmlns:a16="http://schemas.microsoft.com/office/drawing/2014/main" id="{7029BDFC-70AA-4E56-85D8-4AABF396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534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rgbClr val="FF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6" name="Rectangle 19">
              <a:extLst>
                <a:ext uri="{FF2B5EF4-FFF2-40B4-BE49-F238E27FC236}">
                  <a16:creationId xmlns:a16="http://schemas.microsoft.com/office/drawing/2014/main" id="{91C97CAA-FD32-48F1-82AC-45612D75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534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rgbClr val="FF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7" name="Rectangle 20">
              <a:extLst>
                <a:ext uri="{FF2B5EF4-FFF2-40B4-BE49-F238E27FC236}">
                  <a16:creationId xmlns:a16="http://schemas.microsoft.com/office/drawing/2014/main" id="{12B3B312-C62C-46A8-A7C0-8757AEFC8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822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V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8" name="Rectangle 21">
              <a:extLst>
                <a:ext uri="{FF2B5EF4-FFF2-40B4-BE49-F238E27FC236}">
                  <a16:creationId xmlns:a16="http://schemas.microsoft.com/office/drawing/2014/main" id="{6D2BE39E-269E-45D1-A7AC-9BB7D7EDD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822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A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19" name="Rectangle 22">
              <a:extLst>
                <a:ext uri="{FF2B5EF4-FFF2-40B4-BE49-F238E27FC236}">
                  <a16:creationId xmlns:a16="http://schemas.microsoft.com/office/drawing/2014/main" id="{3F373146-0C33-43AE-8381-A8CB9BDBB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822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K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20" name="Rectangle 23">
              <a:extLst>
                <a:ext uri="{FF2B5EF4-FFF2-40B4-BE49-F238E27FC236}">
                  <a16:creationId xmlns:a16="http://schemas.microsoft.com/office/drawing/2014/main" id="{DC490B0A-826A-42BE-82F1-E6F8A148E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" y="822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O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21" name="Rectangle 24">
              <a:extLst>
                <a:ext uri="{FF2B5EF4-FFF2-40B4-BE49-F238E27FC236}">
                  <a16:creationId xmlns:a16="http://schemas.microsoft.com/office/drawing/2014/main" id="{AC3C0DA1-643F-4BC4-8C6D-A3F0BEC3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" y="8225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l-SI" altLang="zh-CN" sz="900" b="1">
                <a:solidFill>
                  <a:schemeClr val="bg1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chemeClr val="bg1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G</a:t>
              </a:r>
              <a:endParaRPr lang="sl-SI" altLang="sl-SI" sz="240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22" name="Oval 25">
              <a:extLst>
                <a:ext uri="{FF2B5EF4-FFF2-40B4-BE49-F238E27FC236}">
                  <a16:creationId xmlns:a16="http://schemas.microsoft.com/office/drawing/2014/main" id="{3B75B0B0-EB56-4929-9A87-C9F304278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" y="8225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l-SI" altLang="zh-CN" sz="2400" b="1">
                  <a:solidFill>
                    <a:srgbClr val="FF0000"/>
                  </a:solidFill>
                  <a:latin typeface="Verdana" panose="020B0604030504040204" pitchFamily="34" charset="0"/>
                  <a:ea typeface="SimSun" panose="02010600030101010101" pitchFamily="2" charset="-122"/>
                </a:rPr>
                <a:t>3</a:t>
              </a:r>
              <a:endParaRPr lang="sl-SI" altLang="sl-SI" sz="2400" b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5323" name="Rectangle 26" descr="Raztresene pikice">
              <a:extLst>
                <a:ext uri="{FF2B5EF4-FFF2-40B4-BE49-F238E27FC236}">
                  <a16:creationId xmlns:a16="http://schemas.microsoft.com/office/drawing/2014/main" id="{3DA3F172-B897-40C9-B502-FEA970ED5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6209"/>
              <a:ext cx="576" cy="144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24" name="Rectangle 27" descr="Raztresene pikice">
              <a:extLst>
                <a:ext uri="{FF2B5EF4-FFF2-40B4-BE49-F238E27FC236}">
                  <a16:creationId xmlns:a16="http://schemas.microsoft.com/office/drawing/2014/main" id="{EE800785-9006-4DB8-8753-41EC26B7E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6209"/>
              <a:ext cx="576" cy="115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25" name="Rectangle 28" descr="Raztresene pikice">
              <a:extLst>
                <a:ext uri="{FF2B5EF4-FFF2-40B4-BE49-F238E27FC236}">
                  <a16:creationId xmlns:a16="http://schemas.microsoft.com/office/drawing/2014/main" id="{4A9BFBE8-11D4-4202-8603-F388ABE1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6497"/>
              <a:ext cx="576" cy="72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26" name="Rectangle 29" descr="Raztresene pikice">
              <a:extLst>
                <a:ext uri="{FF2B5EF4-FFF2-40B4-BE49-F238E27FC236}">
                  <a16:creationId xmlns:a16="http://schemas.microsoft.com/office/drawing/2014/main" id="{57E86805-F499-4D72-9A1F-B7FA07F3B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" y="6641"/>
              <a:ext cx="576" cy="57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5327" name="Rectangle 30" descr="Raztresene pikice">
              <a:extLst>
                <a:ext uri="{FF2B5EF4-FFF2-40B4-BE49-F238E27FC236}">
                  <a16:creationId xmlns:a16="http://schemas.microsoft.com/office/drawing/2014/main" id="{5BB1AF76-6E4E-4F26-9DCE-A1FFA05EC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" y="6785"/>
              <a:ext cx="576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sl-SI" altLang="sl-SI" sz="24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značba mesta številke diapozitiva 3">
            <a:extLst>
              <a:ext uri="{FF2B5EF4-FFF2-40B4-BE49-F238E27FC236}">
                <a16:creationId xmlns:a16="http://schemas.microsoft.com/office/drawing/2014/main" id="{40CEFE36-8C00-48F7-ADE6-A2477727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3529D5-4964-4CB5-93E1-3EFA4E23DA8D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de-DE" altLang="sl-SI" sz="1400"/>
          </a:p>
        </p:txBody>
      </p:sp>
      <p:graphicFrame>
        <p:nvGraphicFramePr>
          <p:cNvPr id="540694" name="Group 22">
            <a:extLst>
              <a:ext uri="{FF2B5EF4-FFF2-40B4-BE49-F238E27FC236}">
                <a16:creationId xmlns:a16="http://schemas.microsoft.com/office/drawing/2014/main" id="{68104DCB-ED5D-4E78-A794-E2B402EAE90F}"/>
              </a:ext>
            </a:extLst>
          </p:cNvPr>
          <p:cNvGraphicFramePr>
            <a:graphicFrameLocks noGrp="1"/>
          </p:cNvGraphicFramePr>
          <p:nvPr/>
        </p:nvGraphicFramePr>
        <p:xfrm>
          <a:off x="2711450" y="549275"/>
          <a:ext cx="6408738" cy="7844236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10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BESEDE NA ČUTNI </a:t>
                      </a:r>
                      <a:r>
                        <a:rPr kumimoji="0" lang="en-GB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PODLAGI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ideti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ledati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pokazati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GB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ogled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lika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redsta</a:t>
                      </a:r>
                      <a:r>
                        <a:rPr kumimoji="0" lang="sl-SI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nejasno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očitno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videti 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zdi 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</a:t>
                      </a: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luči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lišati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ovoriti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poslušati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uglasiti 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lasno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kumimoji="0" lang="en-GB" altLang="sl-SI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iho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jasno in glasno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nezaslišano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čutiti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dotik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prijem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vzpostaviti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trdno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0/G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grenko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sladko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dišeče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okusno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vonj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zadimljeno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zasoljeno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izvohati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sl-SI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8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PROSIM, DOPOLNITE SEZNAM.</a:t>
                      </a:r>
                      <a:endParaRPr kumimoji="0" lang="en-GB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značba mesta številke diapozitiva 6">
            <a:extLst>
              <a:ext uri="{FF2B5EF4-FFF2-40B4-BE49-F238E27FC236}">
                <a16:creationId xmlns:a16="http://schemas.microsoft.com/office/drawing/2014/main" id="{2A0F5C5D-30A5-4CE8-AE4D-18279556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20B029-90E2-4DA2-A6BE-228CF3BEAA64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de-DE" altLang="sl-SI" sz="1400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CD88161B-61F1-48E4-B3BA-B3750EF6D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Troedini možgani: </a:t>
            </a:r>
            <a:b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Paul McLean</a:t>
            </a:r>
          </a:p>
        </p:txBody>
      </p:sp>
      <p:pic>
        <p:nvPicPr>
          <p:cNvPr id="57348" name="Picture 3" descr="troedini%20možgani">
            <a:extLst>
              <a:ext uri="{FF2B5EF4-FFF2-40B4-BE49-F238E27FC236}">
                <a16:creationId xmlns:a16="http://schemas.microsoft.com/office/drawing/2014/main" id="{445AE819-BE60-44DD-8420-9C299132735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1389" y="2689225"/>
            <a:ext cx="5883275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značba mesta številke diapozitiva 6">
            <a:extLst>
              <a:ext uri="{FF2B5EF4-FFF2-40B4-BE49-F238E27FC236}">
                <a16:creationId xmlns:a16="http://schemas.microsoft.com/office/drawing/2014/main" id="{CBCE4139-6004-4509-A51A-3F65BF9EE596}"/>
              </a:ext>
            </a:extLst>
          </p:cNvPr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0E904F2-9E61-4523-8B2E-ECD1868B06C1}" type="slidenum">
              <a:rPr lang="de-DE" altLang="sl-SI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de-DE" altLang="sl-SI" sz="1400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88E2A50D-D620-4C4A-8CE5-FE0961E806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Možgansko deblo ali reptilski možgani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67E4934-5990-42C2-973D-84D1D2B639D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36863" y="3359151"/>
            <a:ext cx="3624262" cy="2773363"/>
          </a:xfrm>
        </p:spPr>
        <p:txBody>
          <a:bodyPr/>
          <a:lstStyle/>
          <a:p>
            <a:pPr eaLnBrk="1" hangingPunct="1"/>
            <a:r>
              <a:rPr lang="sl-SI" altLang="sl-SI">
                <a:latin typeface="Verdana" panose="020B0604030504040204" pitchFamily="34" charset="0"/>
              </a:rPr>
              <a:t>senzorično motorične funkcije</a:t>
            </a:r>
          </a:p>
          <a:p>
            <a:pPr eaLnBrk="1" hangingPunct="1"/>
            <a:r>
              <a:rPr lang="sl-SI" altLang="sl-SI">
                <a:latin typeface="Verdana" panose="020B0604030504040204" pitchFamily="34" charset="0"/>
              </a:rPr>
              <a:t>preživetje</a:t>
            </a:r>
          </a:p>
          <a:p>
            <a:pPr eaLnBrk="1" hangingPunct="1"/>
            <a:r>
              <a:rPr lang="sl-SI" altLang="sl-SI">
                <a:latin typeface="Verdana" panose="020B0604030504040204" pitchFamily="34" charset="0"/>
              </a:rPr>
              <a:t>odziv: “BOJ ALI BEG” </a:t>
            </a:r>
          </a:p>
          <a:p>
            <a:pPr eaLnBrk="1" hangingPunct="1"/>
            <a:endParaRPr lang="sl-SI" altLang="sl-SI">
              <a:latin typeface="Verdana" panose="020B0604030504040204" pitchFamily="34" charset="0"/>
            </a:endParaRPr>
          </a:p>
        </p:txBody>
      </p:sp>
      <p:pic>
        <p:nvPicPr>
          <p:cNvPr id="59397" name="Picture 4" descr="troedini%20možgani">
            <a:extLst>
              <a:ext uri="{FF2B5EF4-FFF2-40B4-BE49-F238E27FC236}">
                <a16:creationId xmlns:a16="http://schemas.microsoft.com/office/drawing/2014/main" id="{C9CC6614-1159-4BA5-910F-39CB93333A2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6" y="2782889"/>
            <a:ext cx="3332163" cy="305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značba mesta številke diapozitiva 6">
            <a:extLst>
              <a:ext uri="{FF2B5EF4-FFF2-40B4-BE49-F238E27FC236}">
                <a16:creationId xmlns:a16="http://schemas.microsoft.com/office/drawing/2014/main" id="{FB7C880C-51EE-4A6C-9EF2-85DE8B2E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5953A5-7E2B-4C4C-99F3-A9AAEF77C8BE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de-DE" altLang="sl-SI" sz="1400"/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CBADDB1C-FD46-426B-9F29-D0AA21BE9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Limbični sistem ali možgani sesalcev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BF27D23-539C-43FD-937E-75AF273593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782888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občutki/čustva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spomin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bioritmi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imunski sistem</a:t>
            </a:r>
          </a:p>
        </p:txBody>
      </p:sp>
      <p:pic>
        <p:nvPicPr>
          <p:cNvPr id="61445" name="Picture 4" descr="troedini%20možgani">
            <a:extLst>
              <a:ext uri="{FF2B5EF4-FFF2-40B4-BE49-F238E27FC236}">
                <a16:creationId xmlns:a16="http://schemas.microsoft.com/office/drawing/2014/main" id="{C4D0A713-6A50-405E-A63A-BC2F3D154E2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6" y="3011489"/>
            <a:ext cx="3478213" cy="305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značba mesta številke diapozitiva 6">
            <a:extLst>
              <a:ext uri="{FF2B5EF4-FFF2-40B4-BE49-F238E27FC236}">
                <a16:creationId xmlns:a16="http://schemas.microsoft.com/office/drawing/2014/main" id="{3097E118-C103-4AD8-A99D-16061F3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66C597-B484-44CD-AEC4-E61B4F791008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de-DE" altLang="sl-SI" sz="1400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542E70AB-40E1-4566-A20F-1E76DBACA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Neokorteks ali misleči možgani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F98DE6D-597D-47EF-A6C3-F37462B93F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25750" y="2151063"/>
            <a:ext cx="3625850" cy="3827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cerebralno mišljenje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sklepanje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namerno vedenje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govor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Verdana" panose="020B0604030504040204" pitchFamily="34" charset="0"/>
              </a:rPr>
              <a:t>višje inteligence</a:t>
            </a:r>
          </a:p>
        </p:txBody>
      </p:sp>
      <p:pic>
        <p:nvPicPr>
          <p:cNvPr id="63493" name="Picture 4" descr="troedini%20možgani">
            <a:extLst>
              <a:ext uri="{FF2B5EF4-FFF2-40B4-BE49-F238E27FC236}">
                <a16:creationId xmlns:a16="http://schemas.microsoft.com/office/drawing/2014/main" id="{919E06DE-50FE-4B69-BA6C-7964BD51A65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726" y="2546351"/>
            <a:ext cx="3408363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značba mesta številke diapozitiva 3">
            <a:extLst>
              <a:ext uri="{FF2B5EF4-FFF2-40B4-BE49-F238E27FC236}">
                <a16:creationId xmlns:a16="http://schemas.microsoft.com/office/drawing/2014/main" id="{DF10193A-D196-4144-981D-30C54272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B775BA-9AFE-4687-885B-585EB24D0F51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de-DE" altLang="sl-SI" sz="14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C62EF5D6-8D20-472D-BD0C-2F351946E0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MISLEČI MOŽGANI</a:t>
            </a:r>
            <a:br>
              <a:rPr lang="sl-SI" altLang="sl-SI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endParaRPr lang="sl-SI" altLang="sl-SI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7115E0F-98CD-4070-9CA9-E73F308B3EF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5914" y="2017713"/>
            <a:ext cx="38131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altLang="sl-SI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60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 b="1">
                <a:solidFill>
                  <a:srgbClr val="FF0000"/>
                </a:solidFill>
                <a:latin typeface="Verdana" panose="020B0604030504040204" pitchFamily="34" charset="0"/>
              </a:rPr>
              <a:t>Desna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POVEZAVE, VZOREC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KAOS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INTUICIJA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CELOTA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SINTEZA</a:t>
            </a:r>
          </a:p>
        </p:txBody>
      </p:sp>
      <p:sp>
        <p:nvSpPr>
          <p:cNvPr id="65541" name="Rectangle 4">
            <a:extLst>
              <a:ext uri="{FF2B5EF4-FFF2-40B4-BE49-F238E27FC236}">
                <a16:creationId xmlns:a16="http://schemas.microsoft.com/office/drawing/2014/main" id="{89B5E4D0-DDD0-40B8-A7EA-9D089273722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06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 b="1">
                <a:solidFill>
                  <a:srgbClr val="0000CC"/>
                </a:solidFill>
                <a:latin typeface="Verdana" panose="020B0604030504040204" pitchFamily="34" charset="0"/>
              </a:rPr>
              <a:t>Leva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LOGIKA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STRUKTURA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ZAPOREDJE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PODROBNOSTI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>
                <a:latin typeface="Verdana" panose="020B0604030504040204" pitchFamily="34" charset="0"/>
              </a:rPr>
              <a:t>ANALIZA</a:t>
            </a:r>
          </a:p>
        </p:txBody>
      </p:sp>
      <p:pic>
        <p:nvPicPr>
          <p:cNvPr id="65542" name="Picture 5" descr="brain">
            <a:extLst>
              <a:ext uri="{FF2B5EF4-FFF2-40B4-BE49-F238E27FC236}">
                <a16:creationId xmlns:a16="http://schemas.microsoft.com/office/drawing/2014/main" id="{545AE11A-D047-4193-8202-8287D845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981076"/>
            <a:ext cx="1835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značba mesta številke diapozitiva 5">
            <a:extLst>
              <a:ext uri="{FF2B5EF4-FFF2-40B4-BE49-F238E27FC236}">
                <a16:creationId xmlns:a16="http://schemas.microsoft.com/office/drawing/2014/main" id="{00592AD5-FD45-425C-ABB8-09E0C934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84F0C14-2BAB-465D-AE8A-C9867E4E6968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4093243-A016-4429-9043-2FF959EB7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A1EE00B-B743-47F8-AB77-29871CC07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9338" y="1804988"/>
            <a:ext cx="7772400" cy="48387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 vzpostaviti odličen odnos s sabo in drugimi,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uporablja napredne jezikovne vzorce, da bi vplivali in omogočili pozitivne spremembe,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upravljati sami s seboj v vseh situacijah,  učinkovito in prepričljivo komunicirati in znati predstaviti svoje ideje/zamisli/mnenja, drugim,  ustvarjalno razreševati notranje in zunanje konflikte,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uporabljati veliko različnih tehnik in strategij za osebni razvoj, 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značba mesta številke diapozitiva 6">
            <a:extLst>
              <a:ext uri="{FF2B5EF4-FFF2-40B4-BE49-F238E27FC236}">
                <a16:creationId xmlns:a16="http://schemas.microsoft.com/office/drawing/2014/main" id="{04E9DD94-FBD4-495F-BBD7-847040DF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C7DBD4-31F5-4589-B3C5-9107B4541429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de-DE" altLang="sl-SI" sz="1400"/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id="{92C0F3DE-6EF0-4257-A462-42277FE6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716339"/>
            <a:ext cx="2952750" cy="1800225"/>
          </a:xfrm>
          <a:prstGeom prst="rect">
            <a:avLst/>
          </a:prstGeom>
          <a:solidFill>
            <a:srgbClr val="FFCCCC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564" name="AutoShape 3">
            <a:extLst>
              <a:ext uri="{FF2B5EF4-FFF2-40B4-BE49-F238E27FC236}">
                <a16:creationId xmlns:a16="http://schemas.microsoft.com/office/drawing/2014/main" id="{A2FD10FC-BB49-47C8-B227-2F780FBBF7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43250" y="4652964"/>
            <a:ext cx="252095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65" name="AutoShape 4">
            <a:extLst>
              <a:ext uri="{FF2B5EF4-FFF2-40B4-BE49-F238E27FC236}">
                <a16:creationId xmlns:a16="http://schemas.microsoft.com/office/drawing/2014/main" id="{BCBDEB35-B21E-4F09-A1ED-6D43B4C2D5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1175" y="4652964"/>
            <a:ext cx="2305050" cy="1081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66" name="Rectangle 5">
            <a:extLst>
              <a:ext uri="{FF2B5EF4-FFF2-40B4-BE49-F238E27FC236}">
                <a16:creationId xmlns:a16="http://schemas.microsoft.com/office/drawing/2014/main" id="{8E46B2F2-9BDD-43B3-8961-0015F272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860800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 b="1">
                <a:solidFill>
                  <a:srgbClr val="FFFF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6567" name="Rectangle 6">
            <a:extLst>
              <a:ext uri="{FF2B5EF4-FFF2-40B4-BE49-F238E27FC236}">
                <a16:creationId xmlns:a16="http://schemas.microsoft.com/office/drawing/2014/main" id="{A1324537-825B-4B79-82DF-84546887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9" y="3933825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 b="1">
                <a:solidFill>
                  <a:srgbClr val="FF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562183" name="Text Box 7">
            <a:extLst>
              <a:ext uri="{FF2B5EF4-FFF2-40B4-BE49-F238E27FC236}">
                <a16:creationId xmlns:a16="http://schemas.microsoft.com/office/drawing/2014/main" id="{7EA1D5FC-CF6B-4DD5-9DD3-EEBD894A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5895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>
                <a:latin typeface="Verdana" panose="020B0604030504040204" pitchFamily="34" charset="0"/>
              </a:rPr>
              <a:t>Leva stran telesa</a:t>
            </a:r>
          </a:p>
        </p:txBody>
      </p:sp>
      <p:sp>
        <p:nvSpPr>
          <p:cNvPr id="562184" name="Text Box 8">
            <a:extLst>
              <a:ext uri="{FF2B5EF4-FFF2-40B4-BE49-F238E27FC236}">
                <a16:creationId xmlns:a16="http://schemas.microsoft.com/office/drawing/2014/main" id="{9391EA14-3757-4C4D-B76B-E693B00B7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5734050"/>
            <a:ext cx="399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1">
                <a:latin typeface="Verdana" panose="020B0604030504040204" pitchFamily="34" charset="0"/>
              </a:rPr>
              <a:t>Desna stran telesa</a:t>
            </a:r>
          </a:p>
        </p:txBody>
      </p:sp>
      <p:sp>
        <p:nvSpPr>
          <p:cNvPr id="66570" name="Rectangle 9">
            <a:extLst>
              <a:ext uri="{FF2B5EF4-FFF2-40B4-BE49-F238E27FC236}">
                <a16:creationId xmlns:a16="http://schemas.microsoft.com/office/drawing/2014/main" id="{49EE246D-00F0-4316-81E2-32E792841A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59125" y="2227263"/>
            <a:ext cx="7054850" cy="15414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l-SI" altLang="sl-SI">
                <a:latin typeface="Verdana" panose="020B0604030504040204" pitchFamily="34" charset="0"/>
              </a:rPr>
              <a:t>Upoštevajmo, prilagajajmo, kombinirajmo, vadimo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l-SI" altLang="sl-SI">
                <a:latin typeface="Verdana" panose="020B0604030504040204" pitchFamily="34" charset="0"/>
              </a:rPr>
              <a:t>Uskladimo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l-SI" altLang="sl-SI">
                <a:latin typeface="Verdana" panose="020B0604030504040204" pitchFamily="34" charset="0"/>
              </a:rPr>
              <a:t>7+/-2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3" grpId="0"/>
      <p:bldP spid="5621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značba mesta številke diapozitiva 3">
            <a:extLst>
              <a:ext uri="{FF2B5EF4-FFF2-40B4-BE49-F238E27FC236}">
                <a16:creationId xmlns:a16="http://schemas.microsoft.com/office/drawing/2014/main" id="{D3B70198-088A-4D45-8B58-BCB94534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3767E4-909F-41FB-9C14-A8943639717A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de-DE" altLang="sl-SI" sz="140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81ADE7D7-E90F-4F24-A8CE-91FC06665A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66988" y="609601"/>
            <a:ext cx="7415212" cy="3611563"/>
          </a:xfrm>
        </p:spPr>
        <p:txBody>
          <a:bodyPr anchor="ctr"/>
          <a:lstStyle/>
          <a:p>
            <a:pPr eaLnBrk="1" hangingPunct="1">
              <a:defRPr/>
            </a:pPr>
            <a:r>
              <a:rPr lang="sl-SI" altLang="sl-SI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Ko obe možganski polovici delujeta vzajemno, </a:t>
            </a:r>
            <a:br>
              <a:rPr lang="sl-SI" altLang="sl-SI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sl-SI" altLang="sl-SI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celotni možgani delujejo bolj učinkovito.</a:t>
            </a:r>
            <a:endParaRPr lang="en-US" altLang="sl-SI" sz="4000" i="1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značba mesta številke diapozitiva 5">
            <a:extLst>
              <a:ext uri="{FF2B5EF4-FFF2-40B4-BE49-F238E27FC236}">
                <a16:creationId xmlns:a16="http://schemas.microsoft.com/office/drawing/2014/main" id="{C548C9ED-CD69-468C-975E-A41DC764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326C9E-769B-4A5F-99C9-796F612533CE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de-DE" altLang="sl-SI" sz="1400"/>
          </a:p>
        </p:txBody>
      </p:sp>
      <p:pic>
        <p:nvPicPr>
          <p:cNvPr id="564227" name="Picture 3" descr="Untitled-4">
            <a:extLst>
              <a:ext uri="{FF2B5EF4-FFF2-40B4-BE49-F238E27FC236}">
                <a16:creationId xmlns:a16="http://schemas.microsoft.com/office/drawing/2014/main" id="{C0A6A97B-7E9E-4A56-A54D-52D248EF892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063" y="2124076"/>
            <a:ext cx="5695950" cy="392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značba mesta številke diapozitiva 3">
            <a:extLst>
              <a:ext uri="{FF2B5EF4-FFF2-40B4-BE49-F238E27FC236}">
                <a16:creationId xmlns:a16="http://schemas.microsoft.com/office/drawing/2014/main" id="{F027FFF9-1535-473E-9CA9-D1D33A71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3068C-8C42-4961-B102-C2A2CB3F65F9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de-DE" altLang="sl-SI" sz="14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EB8FF7-E891-4BFC-B82D-817168E77C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sl-SI" altLang="sl-SI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ZAVESA S KROGI</a:t>
            </a:r>
          </a:p>
        </p:txBody>
      </p:sp>
      <p:sp>
        <p:nvSpPr>
          <p:cNvPr id="69636" name="Text Box 3">
            <a:extLst>
              <a:ext uri="{FF2B5EF4-FFF2-40B4-BE49-F238E27FC236}">
                <a16:creationId xmlns:a16="http://schemas.microsoft.com/office/drawing/2014/main" id="{23E3F4DE-34CB-4747-A338-D1931175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37288"/>
            <a:ext cx="845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800" b="1">
                <a:latin typeface="Century Gothic" panose="020B0502020202020204" pitchFamily="34" charset="0"/>
              </a:rPr>
              <a:t>Se premika?</a:t>
            </a:r>
          </a:p>
        </p:txBody>
      </p:sp>
      <p:pic>
        <p:nvPicPr>
          <p:cNvPr id="69637" name="Picture 4" descr="26fb">
            <a:extLst>
              <a:ext uri="{FF2B5EF4-FFF2-40B4-BE49-F238E27FC236}">
                <a16:creationId xmlns:a16="http://schemas.microsoft.com/office/drawing/2014/main" id="{A143FDA9-EC19-41FD-89AA-5E8A2A59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628776"/>
            <a:ext cx="640873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značba mesta številke diapozitiva 5">
            <a:extLst>
              <a:ext uri="{FF2B5EF4-FFF2-40B4-BE49-F238E27FC236}">
                <a16:creationId xmlns:a16="http://schemas.microsoft.com/office/drawing/2014/main" id="{4955656A-0F3F-42FF-A1DE-6B3A98B1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8F809-F814-42E2-9567-8709EE9149AA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de-DE" altLang="sl-SI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0D9CE0C-25BC-42F5-97D4-500B410AA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70660" name="Picture 3" descr="Untitled-3">
            <a:extLst>
              <a:ext uri="{FF2B5EF4-FFF2-40B4-BE49-F238E27FC236}">
                <a16:creationId xmlns:a16="http://schemas.microsoft.com/office/drawing/2014/main" id="{0E4B938A-BB96-4B38-9078-60060369F24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2174875"/>
            <a:ext cx="3505200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značba mesta številke diapozitiva 5">
            <a:extLst>
              <a:ext uri="{FF2B5EF4-FFF2-40B4-BE49-F238E27FC236}">
                <a16:creationId xmlns:a16="http://schemas.microsoft.com/office/drawing/2014/main" id="{E64C9B08-177F-4867-9F14-D5DD418E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5291B7-ED98-4D05-B8FD-CE90F2E87871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de-DE" altLang="sl-SI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CC9B108-9407-456A-AF29-A9179D47E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88926"/>
            <a:ext cx="8229600" cy="836613"/>
          </a:xfrm>
        </p:spPr>
        <p:txBody>
          <a:bodyPr/>
          <a:lstStyle/>
          <a:p>
            <a:pPr eaLnBrk="1" hangingPunct="1"/>
            <a:r>
              <a:rPr lang="sl-SI" altLang="sl-SI" sz="3600">
                <a:latin typeface="Century Gothic" panose="020B0502020202020204" pitchFamily="34" charset="0"/>
              </a:rPr>
              <a:t>SE VRTI V LEVO ALI DESNO?</a:t>
            </a:r>
          </a:p>
        </p:txBody>
      </p:sp>
      <p:pic>
        <p:nvPicPr>
          <p:cNvPr id="71684" name="Picture 3" descr="plesalka">
            <a:extLst>
              <a:ext uri="{FF2B5EF4-FFF2-40B4-BE49-F238E27FC236}">
                <a16:creationId xmlns:a16="http://schemas.microsoft.com/office/drawing/2014/main" id="{8A471DA0-671A-4948-9B8A-D007D3A328D3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288" y="2432050"/>
            <a:ext cx="3200400" cy="3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5" name="Rectangle 4">
            <a:extLst>
              <a:ext uri="{FF2B5EF4-FFF2-40B4-BE49-F238E27FC236}">
                <a16:creationId xmlns:a16="http://schemas.microsoft.com/office/drawing/2014/main" id="{1DB40F6B-3A4F-4520-BFC1-605A885B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6281739"/>
            <a:ext cx="6183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200">
                <a:latin typeface="Century Gothic" panose="020B0502020202020204" pitchFamily="34" charset="0"/>
              </a:rPr>
              <a:t>http://www.news.com.au/dailytelegraph/story/0,22049,22535838-5012895,00.html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značba mesta številke diapozitiva 5">
            <a:extLst>
              <a:ext uri="{FF2B5EF4-FFF2-40B4-BE49-F238E27FC236}">
                <a16:creationId xmlns:a16="http://schemas.microsoft.com/office/drawing/2014/main" id="{8CC859CD-CB0D-462C-858C-2FCDCBF8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ACDF85-B2AF-453E-8FE3-5C4935F42671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de-DE" altLang="sl-SI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9FC7D5E-7565-46C5-A187-E26F792B1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Kako delujejo možgani?</a:t>
            </a:r>
            <a:endParaRPr lang="en-US" altLang="sl-SI"/>
          </a:p>
        </p:txBody>
      </p:sp>
      <p:sp>
        <p:nvSpPr>
          <p:cNvPr id="679939" name="Rectangle 3">
            <a:extLst>
              <a:ext uri="{FF2B5EF4-FFF2-40B4-BE49-F238E27FC236}">
                <a16:creationId xmlns:a16="http://schemas.microsoft.com/office/drawing/2014/main" id="{76DAE8F1-C842-41FE-91AA-FA8AFC964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1839" y="2017713"/>
            <a:ext cx="7500937" cy="4114800"/>
          </a:xfrm>
        </p:spPr>
        <p:txBody>
          <a:bodyPr/>
          <a:lstStyle/>
          <a:p>
            <a:pPr eaLnBrk="1" hangingPunct="1"/>
            <a:r>
              <a:rPr lang="sl-SI" altLang="sl-SI" sz="2800"/>
              <a:t>Zakaj je sploh potrebno znanje o možganih?</a:t>
            </a:r>
          </a:p>
          <a:p>
            <a:pPr eaLnBrk="1" hangingPunct="1"/>
            <a:r>
              <a:rPr lang="sl-SI" altLang="sl-SI" sz="2800"/>
              <a:t>Zato, da vidimo, kako naše besede vplivajo na nas. </a:t>
            </a:r>
          </a:p>
          <a:p>
            <a:pPr eaLnBrk="1" hangingPunct="1"/>
            <a:r>
              <a:rPr lang="sl-SI" altLang="sl-SI" sz="2800"/>
              <a:t>Ozavestimo, kako se postavimo v negativno stanje, takoj, ko </a:t>
            </a:r>
            <a:r>
              <a:rPr lang="sl-SI" altLang="sl-SI" sz="2800" b="1"/>
              <a:t>začnemo govoriti o problemih</a:t>
            </a:r>
            <a:r>
              <a:rPr lang="sl-SI" altLang="sl-SI" sz="2800"/>
              <a:t>.</a:t>
            </a:r>
          </a:p>
          <a:p>
            <a:pPr eaLnBrk="1" hangingPunct="1"/>
            <a:r>
              <a:rPr lang="sl-SI" altLang="sl-SI" sz="2800"/>
              <a:t>To velja zlasti tedaj, kadar probleme ne jemljemo kot</a:t>
            </a:r>
            <a:r>
              <a:rPr lang="sl-SI" altLang="sl-SI" sz="2800" b="1"/>
              <a:t> izziv</a:t>
            </a:r>
            <a:r>
              <a:rPr lang="sl-SI" altLang="sl-SI" sz="2800"/>
              <a:t> so le »težave na obzorju«.</a:t>
            </a:r>
            <a:endParaRPr lang="en-US" altLang="sl-SI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značba mesta številke diapozitiva 6">
            <a:extLst>
              <a:ext uri="{FF2B5EF4-FFF2-40B4-BE49-F238E27FC236}">
                <a16:creationId xmlns:a16="http://schemas.microsoft.com/office/drawing/2014/main" id="{68881057-7B18-4C39-BFC1-40514CD6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930109-A1C3-4F28-90D0-26F276C0E8B1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de-DE" altLang="sl-SI" sz="1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EA5A6B1-24C9-492A-8EEF-2847A65AC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/>
              <a:t>Besede + možgani</a:t>
            </a:r>
            <a:br>
              <a:rPr lang="sl-SI" altLang="sl-SI" sz="4000" b="1"/>
            </a:br>
            <a:endParaRPr lang="en-US" altLang="sl-SI" sz="4000" b="1"/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00D3D041-F932-4C01-85E6-72C139D89B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6589" y="2017713"/>
            <a:ext cx="83708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 b="1"/>
              <a:t>Kratek stik – možgani ob določenih besedah</a:t>
            </a:r>
            <a:r>
              <a:rPr lang="sl-SI" altLang="sl-SI" sz="2800"/>
              <a:t> dobijo informacijo za </a:t>
            </a:r>
            <a:r>
              <a:rPr lang="sl-SI" altLang="sl-SI" sz="2800" b="1"/>
              <a:t>hormon stresa: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l-SI" sz="2800"/>
              <a:t>Ko naši </a:t>
            </a:r>
            <a:r>
              <a:rPr lang="en-US" altLang="sl-SI" sz="2800" b="1"/>
              <a:t>možgani</a:t>
            </a:r>
            <a:r>
              <a:rPr lang="en-US" altLang="sl-SI" sz="2800"/>
              <a:t> neko dogajanje zunaj ali znotraj telesa </a:t>
            </a:r>
            <a:r>
              <a:rPr lang="en-US" altLang="sl-SI" sz="2800" b="1"/>
              <a:t>prepoznajo</a:t>
            </a:r>
            <a:r>
              <a:rPr lang="en-US" altLang="sl-SI" sz="2800"/>
              <a:t> kot potencialno nevarno ali škodljivo,</a:t>
            </a:r>
            <a:endParaRPr lang="sl-SI" altLang="sl-SI" sz="2800"/>
          </a:p>
          <a:p>
            <a:pPr eaLnBrk="1" hangingPunct="1">
              <a:lnSpc>
                <a:spcPct val="90000"/>
              </a:lnSpc>
            </a:pPr>
            <a:r>
              <a:rPr lang="en-US" altLang="sl-SI" sz="2800"/>
              <a:t> </a:t>
            </a:r>
            <a:r>
              <a:rPr lang="en-US" altLang="sl-SI" sz="2800" b="1"/>
              <a:t>hipotalamus prek hipofize</a:t>
            </a:r>
            <a:r>
              <a:rPr lang="en-US" altLang="sl-SI" sz="2800"/>
              <a:t> (to sta posebna, izjemno pomembna dela možganov) </a:t>
            </a:r>
            <a:endParaRPr lang="sl-SI" altLang="sl-SI" sz="2800"/>
          </a:p>
          <a:p>
            <a:pPr eaLnBrk="1" hangingPunct="1">
              <a:lnSpc>
                <a:spcPct val="90000"/>
              </a:lnSpc>
            </a:pPr>
            <a:r>
              <a:rPr lang="en-US" altLang="sl-SI" sz="2800" b="1"/>
              <a:t>spodbudi nadledvični žlezi, da zvečata izločanje hormonov</a:t>
            </a:r>
            <a:r>
              <a:rPr lang="en-US" altLang="sl-SI" sz="2800"/>
              <a:t> (adrenalina, noradrenalina in kortizola). </a:t>
            </a:r>
            <a:endParaRPr lang="sl-SI" altLang="sl-SI" sz="2800"/>
          </a:p>
        </p:txBody>
      </p:sp>
      <p:sp>
        <p:nvSpPr>
          <p:cNvPr id="73733" name="Rectangle 4">
            <a:extLst>
              <a:ext uri="{FF2B5EF4-FFF2-40B4-BE49-F238E27FC236}">
                <a16:creationId xmlns:a16="http://schemas.microsoft.com/office/drawing/2014/main" id="{AB3F0042-5DE6-4962-ADE6-728A3541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31923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l-SI" altLang="sl-SI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621AF4A3-7733-4EE4-B296-7070D2CE8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323"/>
            <a:ext cx="27312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2400">
                <a:latin typeface="Comic Sans MS" panose="030F0702030302020204" pitchFamily="66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značba mesta številke diapozitiva 6">
            <a:extLst>
              <a:ext uri="{FF2B5EF4-FFF2-40B4-BE49-F238E27FC236}">
                <a16:creationId xmlns:a16="http://schemas.microsoft.com/office/drawing/2014/main" id="{5DBF2E35-40A1-462D-B9EE-DB31518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F218E3-6858-4458-A0C6-4783CB248473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de-DE" altLang="sl-SI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FB4BCAA-FD05-4039-8E7F-A6C12EDC8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/>
              <a:t>Besede + možgani</a:t>
            </a:r>
            <a:br>
              <a:rPr lang="sl-SI" altLang="sl-SI" sz="4000" b="1"/>
            </a:br>
            <a:endParaRPr lang="en-US" altLang="sl-SI" sz="4000" b="1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BCBEF78-DCEE-4D06-B3BD-BD61092E5C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1238" y="1955801"/>
            <a:ext cx="7258050" cy="3408363"/>
          </a:xfrm>
        </p:spPr>
        <p:txBody>
          <a:bodyPr/>
          <a:lstStyle/>
          <a:p>
            <a:pPr eaLnBrk="1" hangingPunct="1"/>
            <a:r>
              <a:rPr lang="sl-SI" altLang="sl-SI" sz="2800" b="1"/>
              <a:t>Možgani ob določenih besedah dobijo informacijo za hormon stresa.</a:t>
            </a:r>
          </a:p>
          <a:p>
            <a:pPr eaLnBrk="1" hangingPunct="1"/>
            <a:r>
              <a:rPr lang="sl-SI" altLang="sl-SI" sz="2800"/>
              <a:t>Te besede so:</a:t>
            </a:r>
          </a:p>
          <a:p>
            <a:pPr eaLnBrk="1" hangingPunct="1"/>
            <a:r>
              <a:rPr lang="sl-SI" altLang="sl-SI" sz="2800" b="1"/>
              <a:t>Problem</a:t>
            </a:r>
          </a:p>
          <a:p>
            <a:pPr eaLnBrk="1" hangingPunct="1"/>
            <a:r>
              <a:rPr lang="sl-SI" altLang="sl-SI" sz="2800" b="1"/>
              <a:t>vendar</a:t>
            </a:r>
          </a:p>
          <a:p>
            <a:pPr eaLnBrk="1" hangingPunct="1"/>
            <a:r>
              <a:rPr lang="sl-SI" altLang="sl-SI" sz="2800" b="1"/>
              <a:t>negacije</a:t>
            </a:r>
            <a:endParaRPr lang="sl-SI" altLang="sl-SI" sz="2800"/>
          </a:p>
        </p:txBody>
      </p:sp>
      <p:sp>
        <p:nvSpPr>
          <p:cNvPr id="75781" name="Rectangle 4">
            <a:extLst>
              <a:ext uri="{FF2B5EF4-FFF2-40B4-BE49-F238E27FC236}">
                <a16:creationId xmlns:a16="http://schemas.microsoft.com/office/drawing/2014/main" id="{9330418A-5835-4392-A504-DA69F7BF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31923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sl-SI" altLang="sl-SI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5782" name="Rectangle 5">
            <a:extLst>
              <a:ext uri="{FF2B5EF4-FFF2-40B4-BE49-F238E27FC236}">
                <a16:creationId xmlns:a16="http://schemas.microsoft.com/office/drawing/2014/main" id="{426A1D25-04BE-47BB-A30F-F69AD1A7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323"/>
            <a:ext cx="27312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l-SI" sz="2400">
                <a:latin typeface="Comic Sans MS" panose="030F0702030302020204" pitchFamily="66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značba mesta številke diapozitiva 5">
            <a:extLst>
              <a:ext uri="{FF2B5EF4-FFF2-40B4-BE49-F238E27FC236}">
                <a16:creationId xmlns:a16="http://schemas.microsoft.com/office/drawing/2014/main" id="{03204D78-4219-4B7F-BBD0-A6C7548B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90D2E3-9C9C-45C8-8641-F9B9BC19EEAB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de-DE" altLang="sl-SI" sz="14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E3D8EBD-30A4-48A0-98DA-EAE8593AD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NEGACIJE</a:t>
            </a:r>
            <a:endParaRPr lang="en-US" altLang="sl-SI" b="1"/>
          </a:p>
        </p:txBody>
      </p:sp>
      <p:sp>
        <p:nvSpPr>
          <p:cNvPr id="685059" name="Rectangle 3">
            <a:extLst>
              <a:ext uri="{FF2B5EF4-FFF2-40B4-BE49-F238E27FC236}">
                <a16:creationId xmlns:a16="http://schemas.microsoft.com/office/drawing/2014/main" id="{4CAE44BF-8433-4F4C-9392-D78B14F6B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0888" y="1712914"/>
            <a:ext cx="8458200" cy="514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/>
              <a:t>so nekaj kar ni OK, nekaj ne smemo.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Ali lahko ne mislite na slona z rdečimi pikami?</a:t>
            </a:r>
            <a:endParaRPr lang="sl-SI" altLang="sl-SI" sz="2400" b="1"/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Nočem te užaliti, ne mi zameriti, nič slabega nočem, samo to ti povem.... nič se ne sekiraj, ne bo bolelo.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Negacije nas pripeljejo do tega, da si </a:t>
            </a:r>
            <a:r>
              <a:rPr lang="sl-SI" altLang="sl-SI" sz="2400" b="1"/>
              <a:t>zapomnimo tisto</a:t>
            </a:r>
            <a:r>
              <a:rPr lang="sl-SI" altLang="sl-SI" sz="2400"/>
              <a:t>, kar je negirano.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Lahko smo previdnejši in pri sebi dosežemo pozitivno stanje, lahko pa negativno, odvisno od besed, ki jih uporabimo.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/>
              <a:t>V slovenščini smo mojstri po 2 ali večkrat zanikam stvari npr. Nihče nikoli nič ne naredi v redu. (v angleščini le 1x negiramo)</a:t>
            </a:r>
          </a:p>
          <a:p>
            <a:pPr eaLnBrk="1" hangingPunct="1">
              <a:lnSpc>
                <a:spcPct val="90000"/>
              </a:lnSpc>
            </a:pPr>
            <a:endParaRPr lang="en-US" altLang="sl-SI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značba mesta številke diapozitiva 5">
            <a:extLst>
              <a:ext uri="{FF2B5EF4-FFF2-40B4-BE49-F238E27FC236}">
                <a16:creationId xmlns:a16="http://schemas.microsoft.com/office/drawing/2014/main" id="{CAFC685B-F7ED-4348-A539-7015591E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B75BAE1-97AD-4F68-893E-1BC9EA56F87C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67CF13A-CB03-41C6-8164-4576F14F1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C843F34-DBE9-4F6B-AA50-531BF4C12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9338" y="1804988"/>
            <a:ext cx="7772400" cy="48387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markantno in zanimivo nastopati pred svojimi slušatelji,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znati pritegniti pozornost,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uspešno pogajati,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modelirati spretnosti in veščine ljudi okoli vas.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značba mesta številke diapozitiva 5">
            <a:extLst>
              <a:ext uri="{FF2B5EF4-FFF2-40B4-BE49-F238E27FC236}">
                <a16:creationId xmlns:a16="http://schemas.microsoft.com/office/drawing/2014/main" id="{FA3CF64D-C6EB-4A82-B7B3-CFCBFA44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3A8963-24A3-4F33-9321-9E4B5CC562A6}" type="slidenum">
              <a:rPr lang="de-DE" altLang="sl-SI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de-DE" altLang="sl-SI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47A48E7-EA2C-4416-AE83-752C1AE99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NEGACIJE</a:t>
            </a:r>
            <a:endParaRPr lang="en-US" altLang="sl-SI" b="1"/>
          </a:p>
        </p:txBody>
      </p:sp>
      <p:sp>
        <p:nvSpPr>
          <p:cNvPr id="686083" name="Rectangle 3">
            <a:extLst>
              <a:ext uri="{FF2B5EF4-FFF2-40B4-BE49-F238E27FC236}">
                <a16:creationId xmlns:a16="http://schemas.microsoft.com/office/drawing/2014/main" id="{F6C720DF-E193-4C29-A24E-D66AA566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7688" y="1852613"/>
            <a:ext cx="86614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200"/>
              <a:t>Naučimo se negirati tako, da so stvari prebavljive, 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/>
              <a:t>namesto da sebe postavljamo v negativno stanje (saj ne, da te ne, da te ne maram), </a:t>
            </a:r>
          </a:p>
          <a:p>
            <a:pPr lvl="1" eaLnBrk="1" hangingPunct="1">
              <a:lnSpc>
                <a:spcPct val="90000"/>
              </a:lnSpc>
            </a:pPr>
            <a:r>
              <a:rPr lang="sl-SI" altLang="sl-SI" sz="2000"/>
              <a:t>se postavimo v pozitivno (imam te rad).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200"/>
              <a:t>V vzgoji pogosto uporabljamo negacije (ne teci čez cesto, ne zlij mleka).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200"/>
              <a:t>Prav tako je teh negacij vse polno v raznih okrožnicah, navodilih: ne to, ne ono ... in potem se jezijo, ker ljudje zmeraj naredimo kaj narobe.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200"/>
              <a:t>V šoli napake označujejo z rdečo (huda negacija).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200"/>
              <a:t>Velikokrat kaj pozabimo kar si rečemo »ne smem pozabit« ali  samo, da ne bom jaz vprašan. Samo, da ne bom pisal cveka....</a:t>
            </a:r>
            <a:endParaRPr lang="sl-SI" altLang="sl-SI" sz="2200" b="1"/>
          </a:p>
          <a:p>
            <a:pPr eaLnBrk="1" hangingPunct="1">
              <a:lnSpc>
                <a:spcPct val="90000"/>
              </a:lnSpc>
            </a:pPr>
            <a:r>
              <a:rPr lang="sl-SI" altLang="sl-SI" sz="2200" b="1"/>
              <a:t>»Če mislite da ne zmorete in če mislite, da zmorete, imate vedno prav, ker to kar mislite so bo zgodilo«. </a:t>
            </a:r>
            <a:endParaRPr lang="en-US" altLang="sl-SI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številke diapozitiva 5">
            <a:extLst>
              <a:ext uri="{FF2B5EF4-FFF2-40B4-BE49-F238E27FC236}">
                <a16:creationId xmlns:a16="http://schemas.microsoft.com/office/drawing/2014/main" id="{78228574-A72E-47A6-9D59-F361BEFA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A786A09-7115-43F5-98E7-0D16EC794E71}" type="slidenum">
              <a:rPr lang="de-DE" altLang="sl-SI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7</a:t>
            </a:fld>
            <a:endParaRPr lang="de-DE" altLang="sl-SI" sz="1400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9BF544A-84E5-457D-8153-5FB0E793A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OSEBNA ODLIČNOST Z ELEMENTI NLP Praktika</a:t>
            </a:r>
            <a:endParaRPr lang="en-US" altLang="sl-SI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96CEC57-2E39-4208-B70E-9CCEAE5DD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0639" y="3636963"/>
            <a:ext cx="5741987" cy="22145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sl-SI" altLang="sl-S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 zaključku izobraževanja bodo udeleženci prejeli mednarodni certifikat NLP DIPLOMA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sl-SI" altLang="sl-SI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574DE50A-F69C-4F77-980F-66223E85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2103438"/>
            <a:ext cx="19573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6">
            <a:extLst>
              <a:ext uri="{FF2B5EF4-FFF2-40B4-BE49-F238E27FC236}">
                <a16:creationId xmlns:a16="http://schemas.microsoft.com/office/drawing/2014/main" id="{86C0429C-7E3B-4F99-B718-277D670821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071564"/>
            <a:ext cx="8229600" cy="47958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sl-SI" sz="3600">
                <a:solidFill>
                  <a:srgbClr val="0000CC"/>
                </a:solidFill>
              </a:rPr>
              <a:t>Prava beseda</a:t>
            </a:r>
            <a:endParaRPr lang="sl-SI" altLang="sl-SI" sz="3600">
              <a:solidFill>
                <a:srgbClr val="0000CC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sl-SI" sz="3600"/>
              <a:t>izrečena ob </a:t>
            </a:r>
            <a:r>
              <a:rPr lang="en-US" altLang="sl-SI" sz="3600">
                <a:solidFill>
                  <a:srgbClr val="0000CC"/>
                </a:solidFill>
              </a:rPr>
              <a:t>pravem času </a:t>
            </a:r>
            <a:endParaRPr lang="sl-SI" altLang="sl-SI" sz="3600">
              <a:solidFill>
                <a:srgbClr val="0000CC"/>
              </a:solidFill>
            </a:endParaRPr>
          </a:p>
          <a:p>
            <a:pPr marL="0" indent="0" algn="ctr" eaLnBrk="1" hangingPunct="1">
              <a:buNone/>
            </a:pPr>
            <a:endParaRPr lang="sl-SI" altLang="sl-SI" sz="3600">
              <a:solidFill>
                <a:srgbClr val="0000CC"/>
              </a:solidFill>
            </a:endParaRPr>
          </a:p>
          <a:p>
            <a:pPr marL="0" indent="0" algn="ctr" eaLnBrk="1" hangingPunct="1">
              <a:buNone/>
            </a:pPr>
            <a:endParaRPr lang="sl-SI" altLang="sl-SI" sz="3600">
              <a:solidFill>
                <a:srgbClr val="0000CC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sl-SI" sz="3600">
                <a:solidFill>
                  <a:srgbClr val="0000CC"/>
                </a:solidFill>
              </a:rPr>
              <a:t>lahko spremeni potek </a:t>
            </a:r>
            <a:r>
              <a:rPr lang="en-US" altLang="sl-SI" sz="3600"/>
              <a:t>posameznikovega življenja na bolje, </a:t>
            </a:r>
            <a:endParaRPr lang="sl-SI" altLang="sl-SI" sz="3600"/>
          </a:p>
          <a:p>
            <a:pPr marL="0" indent="0" algn="ctr" eaLnBrk="1" hangingPunct="1">
              <a:buNone/>
            </a:pPr>
            <a:r>
              <a:rPr lang="en-US" altLang="sl-SI" sz="3600"/>
              <a:t>ker </a:t>
            </a:r>
            <a:r>
              <a:rPr lang="en-US" altLang="sl-SI" sz="3600">
                <a:solidFill>
                  <a:srgbClr val="0000CC"/>
                </a:solidFill>
              </a:rPr>
              <a:t>odpre nove  vizije in možnosti</a:t>
            </a:r>
            <a:r>
              <a:rPr lang="en-US" altLang="sl-SI" sz="3600"/>
              <a:t>.</a:t>
            </a:r>
          </a:p>
          <a:p>
            <a:pPr marL="0" indent="0" eaLnBrk="1" hangingPunct="1"/>
            <a:endParaRPr lang="en-US" altLang="sl-SI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D87DE122-FADD-4E2C-A542-FC63814616F1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5E0AC42-7C59-4F98-8F7F-FD11EB568A9C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8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>
            <a:extLst>
              <a:ext uri="{FF2B5EF4-FFF2-40B4-BE49-F238E27FC236}">
                <a16:creationId xmlns:a16="http://schemas.microsoft.com/office/drawing/2014/main" id="{372B2E20-D280-4F88-B9B6-44E8A9CA5EB6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EDDE537-9A7A-4CB6-BEA2-DAB19FB7B570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CFCFB72-4A87-4C68-B037-08E44D2FD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b="1">
                <a:solidFill>
                  <a:srgbClr val="000000"/>
                </a:solidFill>
              </a:rPr>
              <a:t>KAJ JE KOMUNIKACIJA?</a:t>
            </a:r>
            <a:br>
              <a:rPr lang="sl-SI" altLang="sl-SI" b="1">
                <a:solidFill>
                  <a:srgbClr val="000000"/>
                </a:solidFill>
              </a:rPr>
            </a:br>
            <a:endParaRPr lang="en-US" altLang="sl-SI" b="1">
              <a:solidFill>
                <a:srgbClr val="000000"/>
              </a:solidFill>
            </a:endParaRPr>
          </a:p>
        </p:txBody>
      </p:sp>
      <p:pic>
        <p:nvPicPr>
          <p:cNvPr id="19460" name="Picture 3" descr="Komunikacijska zanka">
            <a:extLst>
              <a:ext uri="{FF2B5EF4-FFF2-40B4-BE49-F238E27FC236}">
                <a16:creationId xmlns:a16="http://schemas.microsoft.com/office/drawing/2014/main" id="{6D4C806E-3A76-4490-BCC5-F12D8FFE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052513"/>
            <a:ext cx="30241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>
            <a:extLst>
              <a:ext uri="{FF2B5EF4-FFF2-40B4-BE49-F238E27FC236}">
                <a16:creationId xmlns:a16="http://schemas.microsoft.com/office/drawing/2014/main" id="{D47C51B4-6F80-481F-999B-A0252950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3166497"/>
            <a:ext cx="72009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</a:rPr>
              <a:t>Komunikacija je zanka in njen pomen je v odzivu, ki ga dobimo: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sl-SI" altLang="sl-SI" sz="2400" b="1">
                <a:solidFill>
                  <a:srgbClr val="000000"/>
                </a:solidFill>
              </a:rPr>
              <a:t> </a:t>
            </a:r>
            <a:r>
              <a:rPr lang="sl-SI" altLang="sl-SI" sz="2400" b="1">
                <a:solidFill>
                  <a:srgbClr val="0000CC"/>
                </a:solidFill>
              </a:rPr>
              <a:t>kar počnemo,vpliva na sogovornika,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sl-SI" altLang="sl-SI" sz="2400" b="1">
                <a:solidFill>
                  <a:srgbClr val="0000CC"/>
                </a:solidFill>
              </a:rPr>
              <a:t> kar počne on, vpliva na nas</a:t>
            </a:r>
            <a:r>
              <a:rPr lang="en-US" altLang="sl-SI" sz="2400" b="1">
                <a:solidFill>
                  <a:srgbClr val="000000"/>
                </a:solidFill>
              </a:rPr>
              <a:t> </a:t>
            </a:r>
            <a:r>
              <a:rPr lang="sl-SI" altLang="sl-SI" sz="2400" b="1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1">
                <a:solidFill>
                  <a:srgbClr val="000000"/>
                </a:solidFill>
              </a:rPr>
              <a:t>Ko se odločimo je dobro vedeti: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sl-SI" altLang="sl-SI" sz="2400" b="1">
                <a:solidFill>
                  <a:srgbClr val="000000"/>
                </a:solidFill>
              </a:rPr>
              <a:t> </a:t>
            </a:r>
            <a:r>
              <a:rPr lang="sl-SI" altLang="sl-SI" sz="2400" b="1">
                <a:solidFill>
                  <a:srgbClr val="0000CC"/>
                </a:solidFill>
              </a:rPr>
              <a:t>kaj hočem sporočiti,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sl-SI" altLang="sl-SI" sz="2400" b="1">
                <a:solidFill>
                  <a:srgbClr val="0000CC"/>
                </a:solidFill>
              </a:rPr>
              <a:t> kaj hočem doseči?</a:t>
            </a:r>
            <a:r>
              <a:rPr lang="sl-SI" altLang="sl-SI" sz="24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2283</Words>
  <Application>Microsoft Office PowerPoint</Application>
  <PresentationFormat>Širokozaslonsko</PresentationFormat>
  <Paragraphs>486</Paragraphs>
  <Slides>60</Slides>
  <Notes>9</Notes>
  <HiddenSlides>0</HiddenSlides>
  <MMClips>0</MMClips>
  <ScaleCrop>false</ScaleCrop>
  <HeadingPairs>
    <vt:vector size="8" baseType="variant">
      <vt:variant>
        <vt:lpstr>Uporabljene pisave</vt:lpstr>
      </vt:variant>
      <vt:variant>
        <vt:i4>12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60</vt:i4>
      </vt:variant>
    </vt:vector>
  </HeadingPairs>
  <TitlesOfParts>
    <vt:vector size="75" baseType="lpstr">
      <vt:lpstr>Arial</vt:lpstr>
      <vt:lpstr>Arial Black</vt:lpstr>
      <vt:lpstr>Calibri</vt:lpstr>
      <vt:lpstr>Century Gothic</vt:lpstr>
      <vt:lpstr>Comic Sans MS</vt:lpstr>
      <vt:lpstr>Helvetica</vt:lpstr>
      <vt:lpstr>tahoma</vt:lpstr>
      <vt:lpstr>tahoma</vt:lpstr>
      <vt:lpstr>Times New Roman</vt:lpstr>
      <vt:lpstr>Trebuchet MS</vt:lpstr>
      <vt:lpstr>Verdana</vt:lpstr>
      <vt:lpstr>Wingdings</vt:lpstr>
      <vt:lpstr>Blends</vt:lpstr>
      <vt:lpstr>Grafikon Microsoft Graph 97</vt:lpstr>
      <vt:lpstr>Microsoft Word Document</vt:lpstr>
      <vt:lpstr>OSEBNA ODLIČNOST Z ELEMENTI NLP Praktika</vt:lpstr>
      <vt:lpstr>karierni coach nlp coach </vt:lpstr>
      <vt:lpstr>OSEBNA ODLIČNOST Z ELEMENTI NLP Praktika</vt:lpstr>
      <vt:lpstr>OSEBNA ODLIČNOST Z ELEMENTI NLP Praktika</vt:lpstr>
      <vt:lpstr>OSEBNA ODLIČNOST Z ELEMENTI NLP Praktika</vt:lpstr>
      <vt:lpstr>OSEBNA ODLIČNOST Z ELEMENTI NLP Praktika</vt:lpstr>
      <vt:lpstr>OSEBNA ODLIČNOST Z ELEMENTI NLP Praktika</vt:lpstr>
      <vt:lpstr>PowerPointova predstavitev</vt:lpstr>
      <vt:lpstr>PowerPointova predstavitev</vt:lpstr>
      <vt:lpstr>KOMUNIKACIJSKI MODEL</vt:lpstr>
      <vt:lpstr>PowerPointova predstavitev</vt:lpstr>
      <vt:lpstr>Zaželite si kaj!</vt:lpstr>
      <vt:lpstr>Zaželite si kaj!</vt:lpstr>
      <vt:lpstr>Zaželite si kaj!</vt:lpstr>
      <vt:lpstr>4 STEBRI DOBRE KOMUNIKACIJE</vt:lpstr>
      <vt:lpstr>DOBER STIK (RAPPORT)</vt:lpstr>
      <vt:lpstr>DOBER STIK (RAPPORT)</vt:lpstr>
      <vt:lpstr>DOBER STIK (RAPPORT)</vt:lpstr>
      <vt:lpstr>DOBER STIK (RAPPORT)</vt:lpstr>
      <vt:lpstr>DOBER STIK (RAPPORT)</vt:lpstr>
      <vt:lpstr>DOBER STIK (RAPPORT)</vt:lpstr>
      <vt:lpstr>DOBER STIK (RAPPORT)</vt:lpstr>
      <vt:lpstr>DOBER STIK (RAPPORT)</vt:lpstr>
      <vt:lpstr>KALIBRIRANJE</vt:lpstr>
      <vt:lpstr>Kalibriranje</vt:lpstr>
      <vt:lpstr>ZRCALJENJE</vt:lpstr>
      <vt:lpstr>VAJA : Zrcaljenje – drug drugemu smo ogledalo</vt:lpstr>
      <vt:lpstr>Kako si kaj?</vt:lpstr>
      <vt:lpstr>DOBER STIK</vt:lpstr>
      <vt:lpstr>Kaj razumemo kot spremljanje in vodenje (Pacing in Leading)?</vt:lpstr>
      <vt:lpstr>PowerPointova predstavitev</vt:lpstr>
      <vt:lpstr>PowerPointova predstavitev</vt:lpstr>
      <vt:lpstr>Strateška komunikacija (PRLL strategija) </vt:lpstr>
      <vt:lpstr>PROŽNOST</vt:lpstr>
      <vt:lpstr>ZAZNAVNI TIPI (VAKOG)</vt:lpstr>
      <vt:lpstr>VIZUALNI TIP</vt:lpstr>
      <vt:lpstr>AVDITIVNI TIP</vt:lpstr>
      <vt:lpstr>KINESTETIČNI TIP</vt:lpstr>
      <vt:lpstr> </vt:lpstr>
      <vt:lpstr>PowerPointova predstavitev</vt:lpstr>
      <vt:lpstr>Oseba 1</vt:lpstr>
      <vt:lpstr>Oseba 2</vt:lpstr>
      <vt:lpstr>Komunikacija med njima</vt:lpstr>
      <vt:lpstr>PowerPointova predstavitev</vt:lpstr>
      <vt:lpstr>Troedini možgani:  Paul McLean</vt:lpstr>
      <vt:lpstr>Možgansko deblo ali reptilski možgani</vt:lpstr>
      <vt:lpstr>Limbični sistem ali možgani sesalcev</vt:lpstr>
      <vt:lpstr>Neokorteks ali misleči možgani</vt:lpstr>
      <vt:lpstr>MISLEČI MOŽGANI </vt:lpstr>
      <vt:lpstr>PowerPointova predstavitev</vt:lpstr>
      <vt:lpstr>Ko obe možganski polovici delujeta vzajemno,  celotni možgani delujejo bolj učinkovito.</vt:lpstr>
      <vt:lpstr>PowerPointova predstavitev</vt:lpstr>
      <vt:lpstr>ZAVESA S KROGI</vt:lpstr>
      <vt:lpstr>PowerPointova predstavitev</vt:lpstr>
      <vt:lpstr>SE VRTI V LEVO ALI DESNO?</vt:lpstr>
      <vt:lpstr>Kako delujejo možgani?</vt:lpstr>
      <vt:lpstr>Besede + možgani </vt:lpstr>
      <vt:lpstr>Besede + možgani </vt:lpstr>
      <vt:lpstr>NEGACIJE</vt:lpstr>
      <vt:lpstr>NEGACIJE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OSEBNA ODLIČNOST Z ELEMENTI NLP Praktika</dc:title>
  <dc:creator>Marija</dc:creator>
  <cp:lastModifiedBy>Marija</cp:lastModifiedBy>
  <cp:revision>2</cp:revision>
  <dcterms:created xsi:type="dcterms:W3CDTF">2022-04-19T10:49:03Z</dcterms:created>
  <dcterms:modified xsi:type="dcterms:W3CDTF">2022-04-19T10:52:26Z</dcterms:modified>
</cp:coreProperties>
</file>