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559" r:id="rId3"/>
    <p:sldId id="1010" r:id="rId4"/>
    <p:sldId id="1011" r:id="rId5"/>
    <p:sldId id="1087" r:id="rId6"/>
    <p:sldId id="1088" r:id="rId7"/>
    <p:sldId id="1093" r:id="rId8"/>
    <p:sldId id="1101" r:id="rId9"/>
    <p:sldId id="1089" r:id="rId10"/>
    <p:sldId id="1090" r:id="rId11"/>
    <p:sldId id="1091" r:id="rId12"/>
    <p:sldId id="1092" r:id="rId13"/>
    <p:sldId id="1024" r:id="rId14"/>
    <p:sldId id="1025" r:id="rId15"/>
    <p:sldId id="1026" r:id="rId16"/>
    <p:sldId id="1114" r:id="rId17"/>
    <p:sldId id="1115" r:id="rId18"/>
    <p:sldId id="634" r:id="rId19"/>
    <p:sldId id="635" r:id="rId20"/>
    <p:sldId id="1096" r:id="rId21"/>
    <p:sldId id="1118" r:id="rId22"/>
    <p:sldId id="1097" r:id="rId23"/>
    <p:sldId id="1116" r:id="rId24"/>
    <p:sldId id="1117" r:id="rId25"/>
    <p:sldId id="551" r:id="rId26"/>
    <p:sldId id="552" r:id="rId27"/>
    <p:sldId id="1002" r:id="rId28"/>
    <p:sldId id="1003" r:id="rId29"/>
    <p:sldId id="1004" r:id="rId30"/>
    <p:sldId id="1005" r:id="rId31"/>
    <p:sldId id="553" r:id="rId32"/>
    <p:sldId id="1009" r:id="rId33"/>
    <p:sldId id="1094" r:id="rId34"/>
    <p:sldId id="1043" r:id="rId35"/>
    <p:sldId id="1027" r:id="rId36"/>
    <p:sldId id="1028" r:id="rId37"/>
    <p:sldId id="1029" r:id="rId38"/>
    <p:sldId id="1030" r:id="rId39"/>
    <p:sldId id="1031" r:id="rId40"/>
    <p:sldId id="1032" r:id="rId41"/>
    <p:sldId id="1033" r:id="rId42"/>
    <p:sldId id="561" r:id="rId43"/>
    <p:sldId id="1020" r:id="rId44"/>
    <p:sldId id="1021" r:id="rId45"/>
    <p:sldId id="1112" r:id="rId46"/>
    <p:sldId id="1111" r:id="rId47"/>
    <p:sldId id="1099" r:id="rId48"/>
    <p:sldId id="1110" r:id="rId49"/>
    <p:sldId id="698" r:id="rId50"/>
    <p:sldId id="941" r:id="rId51"/>
    <p:sldId id="555" r:id="rId52"/>
    <p:sldId id="1100" r:id="rId53"/>
    <p:sldId id="856" r:id="rId54"/>
    <p:sldId id="857" r:id="rId55"/>
    <p:sldId id="858" r:id="rId56"/>
    <p:sldId id="926" r:id="rId57"/>
    <p:sldId id="928" r:id="rId58"/>
    <p:sldId id="929" r:id="rId59"/>
    <p:sldId id="930" r:id="rId60"/>
    <p:sldId id="931" r:id="rId61"/>
    <p:sldId id="932" r:id="rId62"/>
    <p:sldId id="948" r:id="rId63"/>
    <p:sldId id="1049" r:id="rId64"/>
    <p:sldId id="1050" r:id="rId65"/>
    <p:sldId id="980" r:id="rId6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4660"/>
  </p:normalViewPr>
  <p:slideViewPr>
    <p:cSldViewPr>
      <p:cViewPr>
        <p:scale>
          <a:sx n="75" d="100"/>
          <a:sy n="75" d="100"/>
        </p:scale>
        <p:origin x="-134" y="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98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08EED-954A-4672-A429-7700C1C835A4}" type="datetimeFigureOut">
              <a:rPr lang="sl-SI" smtClean="0"/>
              <a:t>29.11.2018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903B7-2676-470F-AA24-4098926F7C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633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3884912" y="8686102"/>
            <a:ext cx="2969447" cy="45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2"/>
          <p:cNvSpPr/>
          <p:nvPr/>
        </p:nvSpPr>
        <p:spPr>
          <a:xfrm>
            <a:off x="685509" y="4343880"/>
            <a:ext cx="5487701" cy="411502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087E11-9B1B-4D5D-AF94-9C4EE3566720}" type="slidenum">
              <a:rPr lang="en-US" altLang="sl-SI" smtClean="0"/>
              <a:pPr>
                <a:defRPr/>
              </a:pPr>
              <a:t>37</a:t>
            </a:fld>
            <a:endParaRPr lang="en-US" altLang="sl-SI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r-Latn-CS" alt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B3230-44CB-486A-A6E0-309A45BB6B7C}" type="slidenum">
              <a:rPr lang="sl-SI" smtClean="0"/>
              <a:pPr/>
              <a:t>53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6100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B3230-44CB-486A-A6E0-309A45BB6B7C}" type="slidenum">
              <a:rPr lang="sl-SI" smtClean="0"/>
              <a:pPr/>
              <a:t>54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6100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B3230-44CB-486A-A6E0-309A45BB6B7C}" type="slidenum">
              <a:rPr lang="sl-SI" smtClean="0"/>
              <a:pPr/>
              <a:t>55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6100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3884613" y="8686800"/>
            <a:ext cx="2970212" cy="454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2"/>
          <p:cNvSpPr/>
          <p:nvPr/>
        </p:nvSpPr>
        <p:spPr>
          <a:xfrm>
            <a:off x="685800" y="4343400"/>
            <a:ext cx="5487988" cy="411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3886200" y="8686800"/>
            <a:ext cx="2968625" cy="452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2"/>
          <p:cNvSpPr/>
          <p:nvPr/>
        </p:nvSpPr>
        <p:spPr>
          <a:xfrm>
            <a:off x="685800" y="4344988"/>
            <a:ext cx="5486400" cy="411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A96-EE3B-43FA-BE4C-EA344EBA4F68}" type="datetimeFigureOut">
              <a:rPr lang="sl-SI" smtClean="0"/>
              <a:t>29.11.2018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2E30-3DC9-46FF-9884-E68353538B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76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A96-EE3B-43FA-BE4C-EA344EBA4F68}" type="datetimeFigureOut">
              <a:rPr lang="sl-SI" smtClean="0"/>
              <a:t>29.11.2018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2E30-3DC9-46FF-9884-E68353538B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619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A96-EE3B-43FA-BE4C-EA344EBA4F68}" type="datetimeFigureOut">
              <a:rPr lang="sl-SI" smtClean="0"/>
              <a:t>29.11.2018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2E30-3DC9-46FF-9884-E68353538B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819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A96-EE3B-43FA-BE4C-EA344EBA4F68}" type="datetimeFigureOut">
              <a:rPr lang="sl-SI" smtClean="0"/>
              <a:t>29.11.2018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2E30-3DC9-46FF-9884-E68353538B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073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A96-EE3B-43FA-BE4C-EA344EBA4F68}" type="datetimeFigureOut">
              <a:rPr lang="sl-SI" smtClean="0"/>
              <a:t>29.11.2018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2E30-3DC9-46FF-9884-E68353538B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241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A96-EE3B-43FA-BE4C-EA344EBA4F68}" type="datetimeFigureOut">
              <a:rPr lang="sl-SI" smtClean="0"/>
              <a:t>29.11.2018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2E30-3DC9-46FF-9884-E68353538B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071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A96-EE3B-43FA-BE4C-EA344EBA4F68}" type="datetimeFigureOut">
              <a:rPr lang="sl-SI" smtClean="0"/>
              <a:t>29.11.2018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2E30-3DC9-46FF-9884-E68353538B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143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A96-EE3B-43FA-BE4C-EA344EBA4F68}" type="datetimeFigureOut">
              <a:rPr lang="sl-SI" smtClean="0"/>
              <a:t>29.11.2018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2E30-3DC9-46FF-9884-E68353538B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428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A96-EE3B-43FA-BE4C-EA344EBA4F68}" type="datetimeFigureOut">
              <a:rPr lang="sl-SI" smtClean="0"/>
              <a:t>29.11.2018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2E30-3DC9-46FF-9884-E68353538B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772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A96-EE3B-43FA-BE4C-EA344EBA4F68}" type="datetimeFigureOut">
              <a:rPr lang="sl-SI" smtClean="0"/>
              <a:t>29.11.2018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2E30-3DC9-46FF-9884-E68353538B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394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9A96-EE3B-43FA-BE4C-EA344EBA4F68}" type="datetimeFigureOut">
              <a:rPr lang="sl-SI" smtClean="0"/>
              <a:t>29.11.2018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2E30-3DC9-46FF-9884-E68353538B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179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9A96-EE3B-43FA-BE4C-EA344EBA4F68}" type="datetimeFigureOut">
              <a:rPr lang="sl-SI" smtClean="0"/>
              <a:t>29.11.2018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72E30-3DC9-46FF-9884-E68353538B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547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mailto:gp.ip@ip-rs.s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l-SI" altLang="sl-SI" sz="31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sl-SI" altLang="sl-SI" sz="3100" b="1" dirty="0" smtClean="0">
                <a:solidFill>
                  <a:srgbClr val="FF0000"/>
                </a:solidFill>
                <a:latin typeface="+mn-lt"/>
              </a:rPr>
            </a:br>
            <a:r>
              <a:rPr lang="sl-SI" altLang="sl-SI" sz="31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sl-SI" altLang="sl-SI" sz="3100" b="1" dirty="0">
                <a:solidFill>
                  <a:srgbClr val="FF0000"/>
                </a:solidFill>
                <a:latin typeface="+mn-lt"/>
              </a:rPr>
            </a:br>
            <a:r>
              <a:rPr lang="sl-SI" altLang="sl-SI" sz="31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sl-SI" altLang="sl-SI" sz="3100" b="1" dirty="0" smtClean="0">
                <a:solidFill>
                  <a:srgbClr val="FF0000"/>
                </a:solidFill>
                <a:latin typeface="+mn-lt"/>
              </a:rPr>
            </a:br>
            <a:r>
              <a:rPr lang="sl-SI" altLang="sl-SI" sz="3100" b="1" dirty="0" smtClean="0">
                <a:solidFill>
                  <a:srgbClr val="FF0000"/>
                </a:solidFill>
              </a:rPr>
              <a:t>Nova </a:t>
            </a:r>
            <a:r>
              <a:rPr lang="sl-SI" altLang="sl-SI" sz="3100" b="1" dirty="0">
                <a:solidFill>
                  <a:srgbClr val="FF0000"/>
                </a:solidFill>
              </a:rPr>
              <a:t>Splošna uredba o varstvu osebnih </a:t>
            </a:r>
            <a:r>
              <a:rPr lang="sl-SI" altLang="sl-SI" sz="3100" b="1" dirty="0" smtClean="0">
                <a:solidFill>
                  <a:srgbClr val="FF0000"/>
                </a:solidFill>
              </a:rPr>
              <a:t>podatkov - </a:t>
            </a:r>
            <a:r>
              <a:rPr lang="sl-SI" altLang="sl-SI" sz="3100" b="1" dirty="0">
                <a:solidFill>
                  <a:srgbClr val="FF0000"/>
                </a:solidFill>
              </a:rPr>
              <a:t>(EU) 2016/679 (GDPR</a:t>
            </a:r>
            <a:r>
              <a:rPr lang="sl-SI" altLang="sl-SI" sz="3100" b="1" dirty="0" smtClean="0">
                <a:solidFill>
                  <a:srgbClr val="FF0000"/>
                </a:solidFill>
              </a:rPr>
              <a:t>)</a:t>
            </a:r>
            <a:r>
              <a:rPr lang="sl-SI" altLang="sl-SI" sz="4000" b="1" dirty="0">
                <a:latin typeface="+mn-lt"/>
              </a:rPr>
              <a:t/>
            </a:r>
            <a:br>
              <a:rPr lang="sl-SI" altLang="sl-SI" sz="4000" b="1" dirty="0">
                <a:latin typeface="+mn-lt"/>
              </a:rPr>
            </a:br>
            <a:r>
              <a:rPr lang="sl-SI" altLang="sl-SI" sz="4000" b="1" dirty="0">
                <a:latin typeface="+mn-lt"/>
              </a:rPr>
              <a:t/>
            </a:r>
            <a:br>
              <a:rPr lang="sl-SI" altLang="sl-SI" sz="4000" b="1" dirty="0">
                <a:latin typeface="+mn-lt"/>
              </a:rPr>
            </a:br>
            <a:r>
              <a:rPr lang="sl-SI" altLang="sl-SI" sz="2700" b="1" dirty="0">
                <a:latin typeface="+mn-lt"/>
              </a:rPr>
              <a:t>Mojca Prelesnik, univ. dipl. prav.</a:t>
            </a:r>
            <a:br>
              <a:rPr lang="sl-SI" altLang="sl-SI" sz="2700" b="1" dirty="0">
                <a:latin typeface="+mn-lt"/>
              </a:rPr>
            </a:br>
            <a:r>
              <a:rPr lang="sl-SI" altLang="sl-SI" sz="2700" b="1" dirty="0">
                <a:latin typeface="+mn-lt"/>
              </a:rPr>
              <a:t>informacijska </a:t>
            </a:r>
            <a:r>
              <a:rPr lang="sl-SI" altLang="sl-SI" sz="2700" b="1" dirty="0" smtClean="0">
                <a:latin typeface="+mn-lt"/>
              </a:rPr>
              <a:t>pooblaščenka</a:t>
            </a:r>
            <a:br>
              <a:rPr lang="sl-SI" altLang="sl-SI" sz="2700" b="1" dirty="0" smtClean="0">
                <a:latin typeface="+mn-lt"/>
              </a:rPr>
            </a:br>
            <a:r>
              <a:rPr lang="sl-SI" altLang="sl-SI" sz="2700" b="1" dirty="0" smtClean="0">
                <a:latin typeface="+mn-lt"/>
              </a:rPr>
              <a:t>11. december 2018</a:t>
            </a:r>
            <a:br>
              <a:rPr lang="sl-SI" altLang="sl-SI" sz="2700" b="1" dirty="0" smtClean="0">
                <a:latin typeface="+mn-lt"/>
              </a:rPr>
            </a:br>
            <a:r>
              <a:rPr lang="sl-SI" altLang="sl-SI" sz="2700" b="1" dirty="0" smtClean="0">
                <a:latin typeface="+mn-lt"/>
              </a:rPr>
              <a:t>  </a:t>
            </a:r>
            <a:r>
              <a:rPr lang="sl-SI" altLang="sl-SI" sz="2700" b="1" dirty="0">
                <a:latin typeface="+mn-lt"/>
              </a:rPr>
              <a:t/>
            </a:r>
            <a:br>
              <a:rPr lang="sl-SI" altLang="sl-SI" sz="2700" b="1" dirty="0">
                <a:latin typeface="+mn-lt"/>
              </a:rPr>
            </a:br>
            <a:r>
              <a:rPr lang="sl-SI" altLang="sl-SI" sz="2700" b="1" dirty="0">
                <a:latin typeface="+mn-lt"/>
              </a:rPr>
              <a:t/>
            </a:r>
            <a:br>
              <a:rPr lang="sl-SI" altLang="sl-SI" sz="2700" b="1" dirty="0">
                <a:latin typeface="+mn-lt"/>
              </a:rPr>
            </a:br>
            <a:endParaRPr lang="sl-SI" sz="27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19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634081A5-882C-4E8F-BD71-7D3D01B23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119629"/>
            <a:ext cx="7668344" cy="574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4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A7F93633-A207-404B-B324-89B88E63A7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50"/>
          <a:stretch/>
        </p:blipFill>
        <p:spPr>
          <a:xfrm>
            <a:off x="776729" y="1052736"/>
            <a:ext cx="7590541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58B9E6B6-6E93-49C1-8461-68189A0FB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2" y="1196752"/>
            <a:ext cx="7840296" cy="55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sl-SI" sz="2400" b="1" dirty="0" smtClean="0">
                <a:solidFill>
                  <a:srgbClr val="FFC000"/>
                </a:solidFill>
              </a:rPr>
              <a:t/>
            </a:r>
            <a:br>
              <a:rPr lang="sl-SI" sz="2400" b="1" dirty="0" smtClean="0">
                <a:solidFill>
                  <a:srgbClr val="FFC000"/>
                </a:solidFill>
              </a:rPr>
            </a:br>
            <a:r>
              <a:rPr lang="sl-SI" sz="2400" b="1" dirty="0" smtClean="0">
                <a:solidFill>
                  <a:srgbClr val="FFC000"/>
                </a:solidFill>
              </a:rPr>
              <a:t/>
            </a:r>
            <a:br>
              <a:rPr lang="sl-SI" sz="2400" b="1" dirty="0" smtClean="0">
                <a:solidFill>
                  <a:srgbClr val="FFC000"/>
                </a:solidFill>
              </a:rPr>
            </a:br>
            <a:r>
              <a:rPr lang="sl-SI" sz="2400" b="1" dirty="0" smtClean="0">
                <a:solidFill>
                  <a:srgbClr val="FFC000"/>
                </a:solidFill>
              </a:rPr>
              <a:t>                                        </a:t>
            </a:r>
            <a:r>
              <a:rPr lang="sl-SI" sz="2800" b="1" dirty="0" smtClean="0">
                <a:solidFill>
                  <a:srgbClr val="FF0000"/>
                </a:solidFill>
              </a:rPr>
              <a:t>Obdelava posebnih vrst OP (1. odst. 9. čl.)</a:t>
            </a:r>
            <a:br>
              <a:rPr lang="sl-SI" sz="2800" b="1" dirty="0" smtClean="0">
                <a:solidFill>
                  <a:srgbClr val="FF0000"/>
                </a:solidFill>
              </a:rPr>
            </a:b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8400" dirty="0" smtClean="0">
                <a:solidFill>
                  <a:srgbClr val="FF0000"/>
                </a:solidFill>
              </a:rPr>
              <a:t>Prepovedana </a:t>
            </a:r>
            <a:r>
              <a:rPr lang="sl-SI" sz="8400" dirty="0" smtClean="0"/>
              <a:t>je obdelava </a:t>
            </a:r>
            <a:r>
              <a:rPr lang="sl-SI" sz="8400" b="1" u="sng" dirty="0" smtClean="0">
                <a:solidFill>
                  <a:srgbClr val="FF0000"/>
                </a:solidFill>
              </a:rPr>
              <a:t>OP, ki razkrivajo:</a:t>
            </a:r>
          </a:p>
          <a:p>
            <a:pPr marL="0" indent="0">
              <a:buNone/>
            </a:pPr>
            <a:endParaRPr lang="sl-SI" sz="8400" b="1" u="sng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400" dirty="0" smtClean="0"/>
              <a:t>rasno ali etnično poreklo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8400" dirty="0" smtClean="0"/>
              <a:t>politično mnenje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8400" u="sng" dirty="0" smtClean="0"/>
              <a:t>versko ali filozofsko prepričanje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8400" dirty="0" smtClean="0"/>
              <a:t>članstvo v sindikatu</a:t>
            </a:r>
          </a:p>
          <a:p>
            <a:pPr marL="0" indent="0">
              <a:buNone/>
            </a:pPr>
            <a:endParaRPr lang="sl-SI" sz="8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8400" dirty="0" smtClean="0">
                <a:solidFill>
                  <a:srgbClr val="FF0000"/>
                </a:solidFill>
              </a:rPr>
              <a:t>Prepovedana</a:t>
            </a:r>
            <a:r>
              <a:rPr lang="sl-SI" sz="8400" dirty="0" smtClean="0"/>
              <a:t> </a:t>
            </a:r>
            <a:r>
              <a:rPr lang="sl-SI" sz="8400" dirty="0"/>
              <a:t>je </a:t>
            </a:r>
            <a:r>
              <a:rPr lang="sl-SI" sz="8400" dirty="0" smtClean="0"/>
              <a:t>obdelava:</a:t>
            </a:r>
          </a:p>
          <a:p>
            <a:pPr marL="0" indent="0">
              <a:buNone/>
            </a:pPr>
            <a:r>
              <a:rPr lang="sl-SI" sz="8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8400" dirty="0" smtClean="0"/>
              <a:t>genetskih podatkov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8400" dirty="0"/>
              <a:t>b</a:t>
            </a:r>
            <a:r>
              <a:rPr lang="sl-SI" sz="8400" dirty="0" smtClean="0"/>
              <a:t>iometričnih podatkov za namene edinstvene identifikacije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8400" dirty="0" smtClean="0"/>
              <a:t>podatkov v zvezi z zdravjem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8400" dirty="0" smtClean="0"/>
              <a:t>podatkov </a:t>
            </a:r>
            <a:r>
              <a:rPr lang="sl-SI" sz="8400" dirty="0"/>
              <a:t>v zvezi </a:t>
            </a:r>
            <a:r>
              <a:rPr lang="sl-SI" sz="8400" dirty="0" smtClean="0"/>
              <a:t>s spolnim življenjem ali spolno usmerjenostjo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8400" dirty="0" smtClean="0"/>
          </a:p>
          <a:p>
            <a:pPr marL="0" indent="0">
              <a:buNone/>
            </a:pPr>
            <a:r>
              <a:rPr lang="sl-SI" sz="8400" b="1" dirty="0" smtClean="0">
                <a:solidFill>
                  <a:srgbClr val="0070C0"/>
                </a:solidFill>
              </a:rPr>
              <a:t>------------------</a:t>
            </a:r>
            <a:r>
              <a:rPr lang="sl-SI" sz="8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&gt; lahko pa:</a:t>
            </a:r>
            <a:endParaRPr lang="sl-SI" sz="8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sz="8000" dirty="0" smtClean="0"/>
          </a:p>
          <a:p>
            <a:pPr>
              <a:buFontTx/>
              <a:buChar char="-"/>
            </a:pPr>
            <a:endParaRPr lang="sl-SI" sz="1600" dirty="0"/>
          </a:p>
          <a:p>
            <a:pPr>
              <a:buFont typeface="Wingdings" panose="05000000000000000000" pitchFamily="2" charset="2"/>
              <a:buChar char="Ø"/>
            </a:pPr>
            <a:endParaRPr lang="sl-SI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sl-SI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sl-SI" sz="2000" dirty="0"/>
          </a:p>
          <a:p>
            <a:pPr marL="0" indent="0">
              <a:buNone/>
            </a:pPr>
            <a:endParaRPr lang="sl-SI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0255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200" b="1" dirty="0" smtClean="0">
                <a:solidFill>
                  <a:srgbClr val="FF0000"/>
                </a:solidFill>
              </a:rPr>
              <a:t>                           </a:t>
            </a:r>
            <a:br>
              <a:rPr lang="sl-SI" sz="2200" b="1" dirty="0" smtClean="0">
                <a:solidFill>
                  <a:srgbClr val="FF0000"/>
                </a:solidFill>
              </a:rPr>
            </a:br>
            <a:r>
              <a:rPr lang="sl-SI" sz="2200" b="1" dirty="0" smtClean="0">
                <a:solidFill>
                  <a:srgbClr val="FF0000"/>
                </a:solidFill>
              </a:rPr>
              <a:t>                           (2., 4. odst. 9. čl.) – prepoved obdelave pa ne velja, če:</a:t>
            </a:r>
            <a:endParaRPr lang="sl-SI" sz="2200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896544"/>
          </a:xfrm>
        </p:spPr>
        <p:txBody>
          <a:bodyPr>
            <a:noAutofit/>
          </a:bodyPr>
          <a:lstStyle/>
          <a:p>
            <a:pPr algn="just">
              <a:buAutoNum type="alphaLcParenR"/>
            </a:pPr>
            <a:endParaRPr lang="sl-SI" sz="2100" dirty="0" smtClean="0"/>
          </a:p>
          <a:p>
            <a:pPr algn="just">
              <a:buAutoNum type="alphaLcParenR"/>
            </a:pPr>
            <a:r>
              <a:rPr lang="sl-SI" sz="2100" dirty="0" smtClean="0"/>
              <a:t>posameznik </a:t>
            </a:r>
            <a:r>
              <a:rPr lang="sl-SI" sz="2100" b="1" u="sng" dirty="0" smtClean="0">
                <a:solidFill>
                  <a:srgbClr val="0070C0"/>
                </a:solidFill>
              </a:rPr>
              <a:t>izrecno privoli </a:t>
            </a:r>
            <a:r>
              <a:rPr lang="sl-SI" sz="2100" dirty="0" smtClean="0"/>
              <a:t>v obdelavo za določen namen, razen če pravo EU/DČ prepoveduje ta odstop </a:t>
            </a:r>
          </a:p>
          <a:p>
            <a:pPr algn="just">
              <a:buAutoNum type="alphaLcParenR"/>
            </a:pPr>
            <a:r>
              <a:rPr lang="sl-SI" sz="2100" u="sng" dirty="0" smtClean="0"/>
              <a:t>P in D  iz </a:t>
            </a:r>
            <a:r>
              <a:rPr lang="sl-SI" sz="2100" dirty="0" smtClean="0"/>
              <a:t>del. prava, soc. varnosti in soc. varstva (če to dovoljuje pravo EU ali DČ ali kolektivna pogodba)</a:t>
            </a:r>
          </a:p>
          <a:p>
            <a:pPr algn="just">
              <a:buAutoNum type="alphaLcParenR"/>
            </a:pPr>
            <a:r>
              <a:rPr lang="sl-SI" sz="2100" dirty="0" smtClean="0"/>
              <a:t>za </a:t>
            </a:r>
            <a:r>
              <a:rPr lang="sl-SI" sz="2100" b="1" u="sng" dirty="0" smtClean="0">
                <a:solidFill>
                  <a:srgbClr val="0070C0"/>
                </a:solidFill>
              </a:rPr>
              <a:t>zaščito življenjskih interesov</a:t>
            </a:r>
            <a:r>
              <a:rPr lang="sl-SI" sz="2100" dirty="0" smtClean="0"/>
              <a:t>, če fizično ali pravno ni sposoben dati privolitve</a:t>
            </a:r>
          </a:p>
          <a:p>
            <a:pPr algn="just">
              <a:buAutoNum type="alphaLcParenR"/>
            </a:pPr>
            <a:r>
              <a:rPr lang="sl-SI" sz="2100" b="1" dirty="0" smtClean="0">
                <a:solidFill>
                  <a:srgbClr val="0070C0"/>
                </a:solidFill>
              </a:rPr>
              <a:t>znotraj neprofitnih subjektov s političnim, filozofskim, verskim ali sindikalnim </a:t>
            </a:r>
            <a:r>
              <a:rPr lang="sl-SI" sz="2100" b="1" u="sng" dirty="0" smtClean="0">
                <a:solidFill>
                  <a:srgbClr val="0070C0"/>
                </a:solidFill>
              </a:rPr>
              <a:t>ciljem</a:t>
            </a:r>
            <a:r>
              <a:rPr lang="sl-SI" sz="2100" b="1" dirty="0" smtClean="0">
                <a:solidFill>
                  <a:srgbClr val="0070C0"/>
                </a:solidFill>
              </a:rPr>
              <a:t> o svojih sedanjih ali bivših članih ali oseb v rednem stiku</a:t>
            </a:r>
          </a:p>
          <a:p>
            <a:pPr algn="just">
              <a:buAutoNum type="alphaLcParenR"/>
            </a:pPr>
            <a:r>
              <a:rPr lang="sl-SI" sz="2100" dirty="0" smtClean="0"/>
              <a:t>posameznik OP </a:t>
            </a:r>
            <a:r>
              <a:rPr lang="sl-SI" sz="2100" u="sng" dirty="0" smtClean="0"/>
              <a:t>sam objavi </a:t>
            </a:r>
          </a:p>
          <a:p>
            <a:pPr algn="just">
              <a:buAutoNum type="alphaLcParenR"/>
            </a:pPr>
            <a:r>
              <a:rPr lang="sl-SI" sz="2100" dirty="0" smtClean="0"/>
              <a:t>za </a:t>
            </a:r>
            <a:r>
              <a:rPr lang="sl-SI" sz="2100" b="1" u="sng" dirty="0" smtClean="0">
                <a:solidFill>
                  <a:srgbClr val="0070C0"/>
                </a:solidFill>
              </a:rPr>
              <a:t>pravne zahtevke </a:t>
            </a:r>
            <a:r>
              <a:rPr lang="sl-SI" sz="2100" b="1" dirty="0" smtClean="0">
                <a:solidFill>
                  <a:srgbClr val="0070C0"/>
                </a:solidFill>
              </a:rPr>
              <a:t>ali ko </a:t>
            </a:r>
            <a:r>
              <a:rPr lang="sl-SI" sz="2100" b="1" u="sng" dirty="0" smtClean="0">
                <a:solidFill>
                  <a:srgbClr val="0070C0"/>
                </a:solidFill>
              </a:rPr>
              <a:t>sodišča</a:t>
            </a:r>
            <a:r>
              <a:rPr lang="sl-SI" sz="2100" dirty="0" smtClean="0"/>
              <a:t> izvajajo sodno pristojnost</a:t>
            </a:r>
          </a:p>
          <a:p>
            <a:pPr algn="just">
              <a:buAutoNum type="alphaLcParenR"/>
            </a:pPr>
            <a:r>
              <a:rPr lang="sl-SI" sz="2100" b="1" u="sng" dirty="0" smtClean="0">
                <a:solidFill>
                  <a:srgbClr val="0070C0"/>
                </a:solidFill>
              </a:rPr>
              <a:t>bistveni javni interes </a:t>
            </a:r>
            <a:r>
              <a:rPr lang="sl-SI" sz="2100" dirty="0" smtClean="0"/>
              <a:t>po pravu EU ali DČ, sorazmerno s ciljem in spoštovanjem VOP  </a:t>
            </a:r>
            <a:r>
              <a:rPr lang="sl-SI" sz="2100" b="1" dirty="0" smtClean="0">
                <a:solidFill>
                  <a:srgbClr val="FF0000"/>
                </a:solidFill>
              </a:rPr>
              <a:t>------ &gt;&gt;&gt;&gt;</a:t>
            </a:r>
          </a:p>
          <a:p>
            <a:pPr marL="0" indent="0">
              <a:buNone/>
            </a:pPr>
            <a:endParaRPr lang="sl-SI" sz="2200" u="sng" dirty="0"/>
          </a:p>
        </p:txBody>
      </p:sp>
    </p:spTree>
    <p:extLst>
      <p:ext uri="{BB962C8B-B14F-4D97-AF65-F5344CB8AC3E}">
        <p14:creationId xmlns:p14="http://schemas.microsoft.com/office/powerpoint/2010/main" val="10173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sl-SI" sz="2200" dirty="0" smtClean="0"/>
          </a:p>
          <a:p>
            <a:pPr marL="0" indent="0" algn="just">
              <a:buNone/>
            </a:pPr>
            <a:endParaRPr lang="sl-SI" sz="2100" dirty="0" smtClean="0"/>
          </a:p>
          <a:p>
            <a:pPr marL="0" indent="0" algn="just">
              <a:buNone/>
            </a:pPr>
            <a:r>
              <a:rPr lang="sl-SI" sz="2100" dirty="0" smtClean="0"/>
              <a:t>h.) </a:t>
            </a:r>
            <a:r>
              <a:rPr lang="sl-SI" sz="2100" b="1" dirty="0" smtClean="0">
                <a:solidFill>
                  <a:srgbClr val="0070C0"/>
                </a:solidFill>
              </a:rPr>
              <a:t>potrebno za preventivno </a:t>
            </a:r>
            <a:r>
              <a:rPr lang="sl-SI" sz="2100" b="1" u="sng" dirty="0" smtClean="0">
                <a:solidFill>
                  <a:srgbClr val="0070C0"/>
                </a:solidFill>
              </a:rPr>
              <a:t>medicino</a:t>
            </a:r>
            <a:r>
              <a:rPr lang="sl-SI" sz="2100" b="1" dirty="0" smtClean="0">
                <a:solidFill>
                  <a:srgbClr val="0070C0"/>
                </a:solidFill>
              </a:rPr>
              <a:t> ali medicino dela,  oceno delovne sposobnosti, </a:t>
            </a:r>
            <a:r>
              <a:rPr lang="sl-SI" sz="2100" b="1" u="sng" dirty="0" smtClean="0">
                <a:solidFill>
                  <a:srgbClr val="0070C0"/>
                </a:solidFill>
              </a:rPr>
              <a:t>zdravstveno diagnozo</a:t>
            </a:r>
            <a:r>
              <a:rPr lang="sl-SI" sz="2100" dirty="0" smtClean="0"/>
              <a:t>, zdravstveno ali socialno oskrbo, </a:t>
            </a:r>
            <a:r>
              <a:rPr lang="sl-SI" sz="2100" b="1" dirty="0" smtClean="0">
                <a:solidFill>
                  <a:srgbClr val="0070C0"/>
                </a:solidFill>
              </a:rPr>
              <a:t>zdravljenje, upravljanje sistemov in storitev zdravstvenega </a:t>
            </a:r>
            <a:r>
              <a:rPr lang="sl-SI" sz="2100" dirty="0" smtClean="0"/>
              <a:t>ali socialnega varstva po pravu EU ali DČ, po pogodbi z zdravstvenim delavcem - le strokovnjaki z obveznostjo varovanja poklicne skrivnosti</a:t>
            </a:r>
          </a:p>
          <a:p>
            <a:pPr marL="0" indent="0" algn="just">
              <a:buNone/>
            </a:pPr>
            <a:endParaRPr lang="sl-SI" sz="2100" dirty="0" smtClean="0"/>
          </a:p>
          <a:p>
            <a:pPr marL="0" indent="0" algn="just">
              <a:buNone/>
            </a:pPr>
            <a:r>
              <a:rPr lang="sl-SI" sz="2100" dirty="0" smtClean="0"/>
              <a:t>i.) zaradi javnega interesa na področju </a:t>
            </a:r>
            <a:r>
              <a:rPr lang="sl-SI" sz="2100" b="1" u="sng" dirty="0" smtClean="0">
                <a:solidFill>
                  <a:srgbClr val="0070C0"/>
                </a:solidFill>
              </a:rPr>
              <a:t>javnega zdravja</a:t>
            </a:r>
            <a:r>
              <a:rPr lang="sl-SI" sz="2100" b="1" dirty="0" smtClean="0">
                <a:solidFill>
                  <a:srgbClr val="0070C0"/>
                </a:solidFill>
              </a:rPr>
              <a:t> </a:t>
            </a:r>
            <a:r>
              <a:rPr lang="sl-SI" sz="2100" dirty="0" smtClean="0"/>
              <a:t>po </a:t>
            </a:r>
            <a:r>
              <a:rPr lang="sl-SI" sz="2100" dirty="0"/>
              <a:t>pravu EU ali </a:t>
            </a:r>
            <a:r>
              <a:rPr lang="sl-SI" sz="2100" dirty="0" smtClean="0"/>
              <a:t>DČ (npr. zaščita pred epidemijami, zagotovitev visokega standarda zdravstvenega varstva, zdravil, medicinskih pripomočkov!)</a:t>
            </a:r>
          </a:p>
          <a:p>
            <a:pPr marL="0" indent="0" algn="just">
              <a:buNone/>
            </a:pPr>
            <a:endParaRPr lang="sl-SI" sz="2100" dirty="0" smtClean="0"/>
          </a:p>
          <a:p>
            <a:pPr marL="0" indent="0" algn="just">
              <a:buNone/>
            </a:pPr>
            <a:r>
              <a:rPr lang="sl-SI" sz="2100" dirty="0" smtClean="0"/>
              <a:t>j.) za </a:t>
            </a:r>
            <a:r>
              <a:rPr lang="sl-SI" sz="2100" u="sng" dirty="0" smtClean="0"/>
              <a:t>namene</a:t>
            </a:r>
            <a:r>
              <a:rPr lang="sl-SI" sz="2100" dirty="0" smtClean="0"/>
              <a:t> arhiviranja v  javnem interesu, znanstveno- ali zgodovinsko-raziskovalne ali statistične namene po pravu EU/DČ </a:t>
            </a:r>
          </a:p>
          <a:p>
            <a:pPr marL="0" indent="0" algn="just">
              <a:buNone/>
            </a:pPr>
            <a:endParaRPr lang="sl-SI" sz="2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sz="2200" dirty="0" smtClean="0"/>
          </a:p>
        </p:txBody>
      </p:sp>
    </p:spTree>
    <p:extLst>
      <p:ext uri="{BB962C8B-B14F-4D97-AF65-F5344CB8AC3E}">
        <p14:creationId xmlns:p14="http://schemas.microsoft.com/office/powerpoint/2010/main" val="29454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sl-SI" sz="2200" dirty="0" smtClean="0"/>
          </a:p>
          <a:p>
            <a:pPr marL="0" indent="0" algn="just">
              <a:buNone/>
            </a:pPr>
            <a:r>
              <a:rPr lang="sl-SI" sz="2200" dirty="0" smtClean="0">
                <a:solidFill>
                  <a:srgbClr val="FF0000"/>
                </a:solidFill>
              </a:rPr>
              <a:t>                                 </a:t>
            </a:r>
            <a:r>
              <a:rPr lang="sl-SI" sz="2200" b="1" dirty="0" smtClean="0">
                <a:solidFill>
                  <a:srgbClr val="FF0000"/>
                </a:solidFill>
              </a:rPr>
              <a:t>Ključni členi ustave RS:</a:t>
            </a:r>
          </a:p>
          <a:p>
            <a:pPr marL="0" indent="0" algn="just">
              <a:buNone/>
            </a:pPr>
            <a:endParaRPr lang="sl-SI" sz="22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l-SI" sz="2300" b="1" dirty="0" smtClean="0"/>
              <a:t>14. člen (enakost pred zakonom) </a:t>
            </a:r>
          </a:p>
          <a:p>
            <a:pPr marL="0" indent="0" algn="just">
              <a:buNone/>
            </a:pPr>
            <a:r>
              <a:rPr lang="sl-SI" sz="2300" dirty="0" smtClean="0"/>
              <a:t>V Sloveniji </a:t>
            </a:r>
            <a:r>
              <a:rPr lang="sl-SI" sz="2300" u="sng" dirty="0" smtClean="0"/>
              <a:t>so vsakomur zagotovljene enake človekove pravice in temeljne svoboščine, ne glede na </a:t>
            </a:r>
            <a:r>
              <a:rPr lang="sl-SI" sz="2300" dirty="0" smtClean="0"/>
              <a:t>narodnost, raso, spol, jezik, vero, politično ali drugo prepričanje, …. ali katerokoli drugo osebno okoliščino. Vsi so pred zakonom enaki. </a:t>
            </a:r>
          </a:p>
          <a:p>
            <a:pPr marL="0" indent="0" algn="just">
              <a:buNone/>
            </a:pPr>
            <a:endParaRPr lang="sl-SI" sz="2300" dirty="0"/>
          </a:p>
          <a:p>
            <a:pPr marL="0" indent="0" algn="just">
              <a:buNone/>
            </a:pPr>
            <a:r>
              <a:rPr lang="sl-SI" sz="2300" b="1" dirty="0" smtClean="0"/>
              <a:t>41. člen (svoboda vesti) </a:t>
            </a:r>
          </a:p>
          <a:p>
            <a:pPr marL="0" indent="0" algn="just">
              <a:buNone/>
            </a:pPr>
            <a:r>
              <a:rPr lang="sl-SI" sz="2300" dirty="0" smtClean="0"/>
              <a:t>Izpovedovanje vere in drugih opredelitev v zasebnem in javnem življenju je svobodno.</a:t>
            </a:r>
          </a:p>
          <a:p>
            <a:pPr marL="0" indent="0" algn="just">
              <a:buNone/>
            </a:pPr>
            <a:r>
              <a:rPr lang="sl-SI" sz="2300" u="sng" dirty="0" smtClean="0"/>
              <a:t>Nihče se ni dolžan opredeliti</a:t>
            </a:r>
            <a:r>
              <a:rPr lang="sl-SI" sz="2300" dirty="0" smtClean="0"/>
              <a:t> glede svojega verskega ali drugega prepričanja.</a:t>
            </a:r>
          </a:p>
          <a:p>
            <a:pPr marL="0" indent="0">
              <a:buNone/>
            </a:pPr>
            <a:endParaRPr lang="sl-SI" sz="2200" dirty="0" smtClean="0"/>
          </a:p>
        </p:txBody>
      </p:sp>
    </p:spTree>
    <p:extLst>
      <p:ext uri="{BB962C8B-B14F-4D97-AF65-F5344CB8AC3E}">
        <p14:creationId xmlns:p14="http://schemas.microsoft.com/office/powerpoint/2010/main" val="12623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sl-SI" sz="2200" dirty="0" smtClean="0"/>
          </a:p>
          <a:p>
            <a:pPr marL="0" indent="0" algn="just">
              <a:buNone/>
            </a:pPr>
            <a:r>
              <a:rPr lang="sl-SI" sz="2200" dirty="0" smtClean="0">
                <a:solidFill>
                  <a:srgbClr val="FF0000"/>
                </a:solidFill>
              </a:rPr>
              <a:t>                                 </a:t>
            </a:r>
            <a:endParaRPr lang="sl-SI" sz="22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l-SI" sz="2300" b="1" dirty="0" smtClean="0"/>
          </a:p>
          <a:p>
            <a:pPr marL="0" indent="0" algn="just">
              <a:buNone/>
            </a:pPr>
            <a:r>
              <a:rPr lang="sl-SI" sz="2300" b="1" dirty="0" smtClean="0"/>
              <a:t>38. člen (varstvo osebnih podatkov) </a:t>
            </a:r>
          </a:p>
          <a:p>
            <a:pPr marL="0" indent="0" algn="just">
              <a:buNone/>
            </a:pPr>
            <a:r>
              <a:rPr lang="sl-SI" sz="2300" dirty="0" smtClean="0"/>
              <a:t>Zagotovljeno je varstvo OP. Prepovedana je uporaba OP v nasprotju z </a:t>
            </a:r>
            <a:r>
              <a:rPr lang="sl-SI" sz="2300" u="sng" dirty="0" smtClean="0"/>
              <a:t>namenom</a:t>
            </a:r>
            <a:r>
              <a:rPr lang="sl-SI" sz="2300" dirty="0" smtClean="0"/>
              <a:t> njihovega zbiranja.</a:t>
            </a:r>
          </a:p>
          <a:p>
            <a:pPr marL="0" indent="0" algn="just">
              <a:buNone/>
            </a:pPr>
            <a:endParaRPr lang="sl-SI" sz="2300" dirty="0"/>
          </a:p>
          <a:p>
            <a:pPr marL="0" indent="0" algn="just">
              <a:buNone/>
            </a:pPr>
            <a:r>
              <a:rPr lang="sl-SI" sz="2300" dirty="0" smtClean="0"/>
              <a:t>Zbiranje, obdelovanje, namen uporabe, nadzor in varstvo tajnosti OP določa </a:t>
            </a:r>
            <a:r>
              <a:rPr lang="sl-SI" sz="2300" u="sng" dirty="0" smtClean="0"/>
              <a:t>zakon</a:t>
            </a:r>
            <a:r>
              <a:rPr lang="sl-SI" sz="2300" dirty="0" smtClean="0"/>
              <a:t>.</a:t>
            </a:r>
          </a:p>
          <a:p>
            <a:pPr marL="0" indent="0" algn="just">
              <a:buNone/>
            </a:pPr>
            <a:endParaRPr lang="sl-SI" sz="2300" dirty="0"/>
          </a:p>
          <a:p>
            <a:pPr marL="0" indent="0" algn="just">
              <a:buNone/>
            </a:pPr>
            <a:r>
              <a:rPr lang="sl-SI" sz="2300" dirty="0" smtClean="0"/>
              <a:t>Vsakdo ima </a:t>
            </a:r>
            <a:r>
              <a:rPr lang="sl-SI" sz="2300" u="sng" dirty="0" smtClean="0"/>
              <a:t>pravico seznaniti </a:t>
            </a:r>
            <a:r>
              <a:rPr lang="sl-SI" sz="2300" dirty="0" smtClean="0"/>
              <a:t>se z zbranimi OP, ki se nanašajo nanj in pravico do sodnega varstva ob njihovi zlorabi.   </a:t>
            </a:r>
          </a:p>
        </p:txBody>
      </p:sp>
    </p:spTree>
    <p:extLst>
      <p:ext uri="{BB962C8B-B14F-4D97-AF65-F5344CB8AC3E}">
        <p14:creationId xmlns:p14="http://schemas.microsoft.com/office/powerpoint/2010/main" val="29939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51520" y="836712"/>
            <a:ext cx="8568952" cy="55446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sl-SI" sz="23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24. člen GDPR - </a:t>
            </a:r>
            <a:r>
              <a:rPr lang="sl-SI" sz="23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Odgovornost upravljavca</a:t>
            </a:r>
          </a:p>
          <a:p>
            <a:endParaRPr lang="sl-SI" sz="2100" dirty="0" smtClean="0"/>
          </a:p>
          <a:p>
            <a:pPr algn="just"/>
            <a:r>
              <a:rPr lang="sl-SI" sz="2100" dirty="0" smtClean="0"/>
              <a:t>Ob </a:t>
            </a:r>
            <a:r>
              <a:rPr lang="sl-SI" sz="2100" dirty="0"/>
              <a:t>upoštevanju </a:t>
            </a:r>
            <a:r>
              <a:rPr lang="sl-SI" sz="2100" b="1" dirty="0"/>
              <a:t>narave, obsega, okoliščin in namenov </a:t>
            </a:r>
            <a:r>
              <a:rPr lang="sl-SI" sz="2100" b="1" dirty="0">
                <a:solidFill>
                  <a:srgbClr val="FF0000"/>
                </a:solidFill>
              </a:rPr>
              <a:t>obdelave</a:t>
            </a:r>
            <a:r>
              <a:rPr lang="sl-SI" sz="2100" b="1" dirty="0"/>
              <a:t>, pa tudi </a:t>
            </a:r>
            <a:r>
              <a:rPr lang="sl-SI" sz="2100" b="1" dirty="0">
                <a:solidFill>
                  <a:srgbClr val="FF0000"/>
                </a:solidFill>
              </a:rPr>
              <a:t>tveganj za </a:t>
            </a:r>
            <a:r>
              <a:rPr lang="sl-SI" sz="2100" b="1" dirty="0" smtClean="0">
                <a:solidFill>
                  <a:srgbClr val="FF0000"/>
                </a:solidFill>
              </a:rPr>
              <a:t>TČP</a:t>
            </a:r>
            <a:r>
              <a:rPr lang="sl-SI" sz="2100" dirty="0" smtClean="0"/>
              <a:t>, </a:t>
            </a:r>
            <a:r>
              <a:rPr lang="sl-SI" sz="2100" dirty="0"/>
              <a:t>ki se razlikujejo po verjetnosti in resnosti, upravljavec izvede ustrezne </a:t>
            </a:r>
            <a:r>
              <a:rPr lang="sl-SI" sz="2100" b="1" dirty="0"/>
              <a:t>tehnične in organizacijske ukrepe</a:t>
            </a:r>
            <a:r>
              <a:rPr lang="sl-SI" sz="2100" dirty="0"/>
              <a:t>, da </a:t>
            </a:r>
            <a:r>
              <a:rPr lang="sl-SI" sz="2100" b="1" u="sng" dirty="0"/>
              <a:t>zagotovi</a:t>
            </a:r>
            <a:r>
              <a:rPr lang="sl-SI" sz="2100" dirty="0"/>
              <a:t> in je </a:t>
            </a:r>
            <a:r>
              <a:rPr lang="sl-SI" sz="2100" b="1" u="sng" dirty="0"/>
              <a:t>zmožen dokazati</a:t>
            </a:r>
            <a:r>
              <a:rPr lang="sl-SI" sz="2100" b="1" dirty="0"/>
              <a:t>, da obdelava poteka v skladu </a:t>
            </a:r>
            <a:r>
              <a:rPr lang="sl-SI" sz="2100" b="1" dirty="0" smtClean="0"/>
              <a:t>z GDPR.</a:t>
            </a:r>
            <a:r>
              <a:rPr lang="sl-SI" sz="2100" dirty="0" smtClean="0"/>
              <a:t> </a:t>
            </a:r>
          </a:p>
          <a:p>
            <a:pPr algn="just"/>
            <a:endParaRPr lang="sl-SI" sz="2100" dirty="0"/>
          </a:p>
          <a:p>
            <a:pPr algn="just"/>
            <a:r>
              <a:rPr lang="sl-SI" sz="2100" dirty="0" smtClean="0"/>
              <a:t>Ti </a:t>
            </a:r>
            <a:r>
              <a:rPr lang="sl-SI" sz="2100" dirty="0"/>
              <a:t>ukrepi se </a:t>
            </a:r>
            <a:r>
              <a:rPr lang="sl-SI" sz="2100" b="1" dirty="0"/>
              <a:t>pregledajo in dopolnijo</a:t>
            </a:r>
            <a:r>
              <a:rPr lang="sl-SI" sz="2100" dirty="0"/>
              <a:t>, kjer je to potrebno.</a:t>
            </a:r>
          </a:p>
          <a:p>
            <a:pPr algn="just"/>
            <a:endParaRPr lang="sl-SI" sz="2100" dirty="0"/>
          </a:p>
          <a:p>
            <a:pPr algn="just"/>
            <a:r>
              <a:rPr lang="sl-SI" sz="2100" dirty="0"/>
              <a:t>Kadar je to sorazmerno glede na dejavnosti obdelave, ukrepi vključujejo </a:t>
            </a:r>
            <a:r>
              <a:rPr lang="sl-SI" sz="2100" b="1" dirty="0"/>
              <a:t>izvajanje ustreznih politik </a:t>
            </a:r>
            <a:r>
              <a:rPr lang="sl-SI" sz="2100" dirty="0"/>
              <a:t>za varstvo podatkov s strani upravljavca.</a:t>
            </a:r>
          </a:p>
          <a:p>
            <a:pPr algn="just"/>
            <a:endParaRPr lang="sl-SI" sz="2100" dirty="0"/>
          </a:p>
          <a:p>
            <a:pPr algn="just"/>
            <a:r>
              <a:rPr lang="sl-SI" sz="2100" dirty="0"/>
              <a:t>Spoštovanje odobrenih </a:t>
            </a:r>
            <a:r>
              <a:rPr lang="sl-SI" sz="2100" b="1" dirty="0"/>
              <a:t>kodeksov ravnanja </a:t>
            </a:r>
            <a:r>
              <a:rPr lang="sl-SI" sz="2100" dirty="0"/>
              <a:t>ali izvajanje </a:t>
            </a:r>
            <a:r>
              <a:rPr lang="sl-SI" sz="2100" b="1" dirty="0"/>
              <a:t>odobrenega mehanizma potrjevanja </a:t>
            </a:r>
            <a:r>
              <a:rPr lang="sl-SI" sz="2100" dirty="0"/>
              <a:t>se lahko uporabi za </a:t>
            </a:r>
            <a:r>
              <a:rPr lang="sl-SI" sz="2100" b="1" dirty="0"/>
              <a:t>dokazovanje izpolnjevanja obveznosti upravljavca</a:t>
            </a:r>
            <a:r>
              <a:rPr lang="sl-SI" sz="2100" dirty="0" smtClean="0"/>
              <a:t>. </a:t>
            </a:r>
            <a:r>
              <a:rPr lang="sl-SI" sz="2100" b="1" dirty="0" smtClean="0">
                <a:solidFill>
                  <a:srgbClr val="FF0000"/>
                </a:solidFill>
              </a:rPr>
              <a:t>--</a:t>
            </a:r>
            <a:r>
              <a:rPr lang="sl-SI" sz="21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&gt; </a:t>
            </a:r>
            <a:r>
              <a:rPr lang="sl-SI" sz="2100" b="1" dirty="0" smtClean="0">
                <a:solidFill>
                  <a:srgbClr val="FF0000"/>
                </a:solidFill>
              </a:rPr>
              <a:t> POSAMEZNI INSTITUTI</a:t>
            </a:r>
          </a:p>
          <a:p>
            <a:endParaRPr lang="sl-SI" sz="2100" dirty="0"/>
          </a:p>
        </p:txBody>
      </p:sp>
    </p:spTree>
    <p:extLst>
      <p:ext uri="{BB962C8B-B14F-4D97-AF65-F5344CB8AC3E}">
        <p14:creationId xmlns:p14="http://schemas.microsoft.com/office/powerpoint/2010/main" val="1093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51520" y="1124744"/>
            <a:ext cx="8712968" cy="55446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ES" sz="23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30</a:t>
            </a:r>
            <a:r>
              <a:rPr lang="sl-SI" sz="23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 člen</a:t>
            </a:r>
            <a:r>
              <a:rPr lang="es-ES" sz="23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3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 Evidenca dejavnosti obdelave</a:t>
            </a:r>
            <a:r>
              <a:rPr lang="sl-SI" sz="23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(„katalogi“)</a:t>
            </a:r>
            <a:endParaRPr lang="es-ES" sz="23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endParaRPr lang="sl-SI" sz="2000" dirty="0">
              <a:latin typeface="+mn-lt"/>
            </a:endParaRPr>
          </a:p>
          <a:p>
            <a:r>
              <a:rPr lang="sl-SI" sz="2100" b="1" u="sng" dirty="0"/>
              <a:t>Upravljavci</a:t>
            </a:r>
            <a:r>
              <a:rPr lang="sl-SI" sz="2100" dirty="0"/>
              <a:t>, </a:t>
            </a:r>
            <a:r>
              <a:rPr lang="sl-SI" sz="2100" b="1" u="sng" dirty="0"/>
              <a:t>obdelovalci in njihov predstavniki</a:t>
            </a:r>
            <a:r>
              <a:rPr lang="sl-SI" sz="2100" dirty="0"/>
              <a:t>, kadar  obstajajo, vodijo evidenco vseh vrst dejavnosti obdelave.</a:t>
            </a:r>
          </a:p>
          <a:p>
            <a:endParaRPr lang="sl-SI" sz="2100" dirty="0"/>
          </a:p>
          <a:p>
            <a:r>
              <a:rPr lang="sl-SI" sz="2100" dirty="0"/>
              <a:t>Evidenca predstavlja </a:t>
            </a:r>
            <a:r>
              <a:rPr lang="sl-SI" sz="2100" b="1" u="sng" dirty="0"/>
              <a:t>opis zbirk</a:t>
            </a:r>
            <a:r>
              <a:rPr lang="sl-SI" sz="2100" dirty="0"/>
              <a:t>, ki jih vodijo (vsebino zbirk, namene, pravne podlage, varnostne postopke…). </a:t>
            </a:r>
          </a:p>
          <a:p>
            <a:endParaRPr lang="sl-SI" sz="2100" dirty="0"/>
          </a:p>
          <a:p>
            <a:r>
              <a:rPr lang="sl-SI" sz="2100" b="1" dirty="0"/>
              <a:t>Register zbirk (prijava zbirk) </a:t>
            </a:r>
            <a:r>
              <a:rPr lang="sl-SI" sz="2100" b="1" dirty="0" smtClean="0"/>
              <a:t>OP </a:t>
            </a:r>
            <a:r>
              <a:rPr lang="sl-SI" sz="2100" dirty="0" smtClean="0"/>
              <a:t>pri IP </a:t>
            </a:r>
            <a:r>
              <a:rPr lang="sl-SI" sz="2100" b="1" dirty="0"/>
              <a:t>se ukinja, katalogi pa ostajajo!</a:t>
            </a:r>
            <a:endParaRPr lang="sl-SI" sz="2100" dirty="0"/>
          </a:p>
          <a:p>
            <a:endParaRPr lang="sl-SI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dirty="0"/>
              <a:t>Evidence so v </a:t>
            </a:r>
            <a:r>
              <a:rPr lang="sl-SI" sz="2100" b="1" dirty="0"/>
              <a:t>pisni</a:t>
            </a:r>
            <a:r>
              <a:rPr lang="sl-SI" sz="2100" dirty="0"/>
              <a:t>, </a:t>
            </a:r>
            <a:r>
              <a:rPr lang="sl-SI" sz="2100" b="1" dirty="0"/>
              <a:t>vključno v elektronski obliki</a:t>
            </a:r>
            <a:r>
              <a:rPr lang="sl-SI" sz="21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b="1" dirty="0"/>
              <a:t>Nadzorni organ ima na zahtevo dostop do evidenc</a:t>
            </a:r>
            <a:r>
              <a:rPr lang="sl-SI" sz="21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100" dirty="0"/>
              <a:t>Izjema: </a:t>
            </a:r>
            <a:r>
              <a:rPr lang="sl-SI" sz="2100" dirty="0">
                <a:solidFill>
                  <a:prstClr val="black"/>
                </a:solidFill>
                <a:latin typeface="Calibri"/>
              </a:rPr>
              <a:t>zaposluje </a:t>
            </a:r>
            <a:r>
              <a:rPr lang="sl-SI" sz="2100" b="1" dirty="0">
                <a:solidFill>
                  <a:prstClr val="black"/>
                </a:solidFill>
                <a:latin typeface="Calibri"/>
              </a:rPr>
              <a:t>manj kot 250 oseb</a:t>
            </a:r>
            <a:r>
              <a:rPr lang="sl-SI" sz="2100" dirty="0">
                <a:solidFill>
                  <a:prstClr val="black"/>
                </a:solidFill>
                <a:latin typeface="Calibri"/>
              </a:rPr>
              <a:t>, razen če </a:t>
            </a:r>
            <a:r>
              <a:rPr lang="sl-SI" sz="2100" dirty="0" smtClean="0">
                <a:solidFill>
                  <a:prstClr val="black"/>
                </a:solidFill>
                <a:latin typeface="Calibri"/>
              </a:rPr>
              <a:t>*visoka tveganja  ali </a:t>
            </a:r>
          </a:p>
          <a:p>
            <a:r>
              <a:rPr lang="sl-SI" sz="2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sl-SI" sz="2100" dirty="0" smtClean="0">
                <a:solidFill>
                  <a:prstClr val="black"/>
                </a:solidFill>
                <a:latin typeface="Calibri"/>
              </a:rPr>
              <a:t>    *ni </a:t>
            </a:r>
            <a:r>
              <a:rPr lang="sl-SI" sz="2100" dirty="0">
                <a:solidFill>
                  <a:prstClr val="black"/>
                </a:solidFill>
                <a:latin typeface="Calibri"/>
              </a:rPr>
              <a:t>občasne obdelave, </a:t>
            </a:r>
            <a:r>
              <a:rPr lang="sl-SI" sz="2100" dirty="0" smtClean="0">
                <a:solidFill>
                  <a:prstClr val="black"/>
                </a:solidFill>
                <a:latin typeface="Calibri"/>
              </a:rPr>
              <a:t>ali *posebne </a:t>
            </a:r>
            <a:r>
              <a:rPr lang="sl-SI" sz="2100" dirty="0">
                <a:solidFill>
                  <a:prstClr val="black"/>
                </a:solidFill>
                <a:latin typeface="Calibri"/>
              </a:rPr>
              <a:t>vrste podatkov</a:t>
            </a:r>
            <a:r>
              <a:rPr lang="sl-SI" sz="21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  <a:endParaRPr lang="sl-SI" sz="2100" dirty="0"/>
          </a:p>
        </p:txBody>
      </p:sp>
    </p:spTree>
    <p:extLst>
      <p:ext uri="{BB962C8B-B14F-4D97-AF65-F5344CB8AC3E}">
        <p14:creationId xmlns:p14="http://schemas.microsoft.com/office/powerpoint/2010/main" val="17652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0" y="0"/>
            <a:ext cx="9143280" cy="213285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50000"/>
              </a:lnSpc>
            </a:pPr>
            <a:endParaRPr lang="sl-SI" sz="2600" b="1" strike="noStrike" dirty="0">
              <a:solidFill>
                <a:srgbClr val="FF0000"/>
              </a:solidFill>
              <a:latin typeface="Calibri"/>
              <a:ea typeface="Microsoft YaHei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4"/>
          <p:cNvSpPr/>
          <p:nvPr/>
        </p:nvSpPr>
        <p:spPr>
          <a:xfrm>
            <a:off x="655308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467544" y="1124744"/>
            <a:ext cx="8204845" cy="559609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sl-SI" sz="2400" b="1" u="sng" dirty="0" smtClean="0">
                <a:solidFill>
                  <a:srgbClr val="FF0000"/>
                </a:solidFill>
                <a:latin typeface="+mj-lt"/>
                <a:ea typeface="Microsoft YaHei"/>
              </a:rPr>
              <a:t>Uredba</a:t>
            </a:r>
            <a:r>
              <a:rPr lang="sl-SI" sz="2400" b="1" dirty="0" smtClean="0">
                <a:solidFill>
                  <a:srgbClr val="FF0000"/>
                </a:solidFill>
                <a:latin typeface="+mj-lt"/>
                <a:ea typeface="Microsoft YaHei"/>
              </a:rPr>
              <a:t> </a:t>
            </a:r>
            <a:r>
              <a:rPr lang="sl-SI" sz="2400" b="1" dirty="0">
                <a:solidFill>
                  <a:srgbClr val="FF0000"/>
                </a:solidFill>
                <a:latin typeface="+mj-lt"/>
                <a:ea typeface="Microsoft YaHei"/>
              </a:rPr>
              <a:t>(EU) 2016/679 </a:t>
            </a:r>
            <a:r>
              <a:rPr lang="sl-SI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icrosoft YaHei"/>
              </a:rPr>
              <a:t>EP in Sveta</a:t>
            </a:r>
            <a:r>
              <a:rPr lang="sl-S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icrosoft YaHei"/>
              </a:rPr>
              <a:t> z dne 27.4.2016 o *</a:t>
            </a:r>
            <a:r>
              <a:rPr lang="sl-SI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icrosoft YaHei"/>
              </a:rPr>
              <a:t>varstvu posameznikov</a:t>
            </a:r>
            <a:r>
              <a:rPr lang="sl-S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icrosoft YaHei"/>
              </a:rPr>
              <a:t> pri obdelavi OP in o *</a:t>
            </a:r>
            <a:r>
              <a:rPr lang="sl-SI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icrosoft YaHei"/>
              </a:rPr>
              <a:t>prostem pretoku OP</a:t>
            </a:r>
            <a:r>
              <a:rPr lang="sl-S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icrosoft YaHei"/>
              </a:rPr>
              <a:t> ter o razveljavitvi Direktive </a:t>
            </a:r>
            <a:r>
              <a:rPr lang="sl-SI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icrosoft YaHei"/>
              </a:rPr>
              <a:t>95/46/ES  </a:t>
            </a:r>
          </a:p>
          <a:p>
            <a:pPr algn="just">
              <a:lnSpc>
                <a:spcPct val="100000"/>
              </a:lnSpc>
            </a:pPr>
            <a:endParaRPr lang="sl-SI" sz="2400" b="1" u="sng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Microsoft YaHei"/>
            </a:endParaRPr>
          </a:p>
          <a:p>
            <a:pPr algn="just">
              <a:lnSpc>
                <a:spcPct val="100000"/>
              </a:lnSpc>
            </a:pPr>
            <a:r>
              <a:rPr lang="sl-SI" sz="2400" b="1" u="sng" dirty="0" smtClean="0">
                <a:solidFill>
                  <a:srgbClr val="00B0F0"/>
                </a:solidFill>
                <a:latin typeface="+mj-lt"/>
                <a:ea typeface="Microsoft YaHei"/>
              </a:rPr>
              <a:t>ZVOP – 2</a:t>
            </a:r>
            <a:r>
              <a:rPr lang="sl-SI" sz="2400" u="sng" dirty="0" smtClean="0">
                <a:solidFill>
                  <a:srgbClr val="00B0F0"/>
                </a:solidFill>
                <a:ea typeface="Microsoft YaHei"/>
              </a:rPr>
              <a:t> </a:t>
            </a:r>
          </a:p>
          <a:p>
            <a:pPr algn="just">
              <a:lnSpc>
                <a:spcPct val="100000"/>
              </a:lnSpc>
            </a:pPr>
            <a:endParaRPr lang="sl-SI" sz="2400" u="sng" dirty="0">
              <a:solidFill>
                <a:schemeClr val="tx1">
                  <a:lumMod val="85000"/>
                  <a:lumOff val="15000"/>
                </a:schemeClr>
              </a:solidFill>
              <a:ea typeface="Microsoft YaHei"/>
            </a:endParaRPr>
          </a:p>
          <a:p>
            <a:pPr algn="just">
              <a:lnSpc>
                <a:spcPct val="100000"/>
              </a:lnSpc>
            </a:pPr>
            <a:r>
              <a:rPr lang="sl-SI" sz="2400" b="1" dirty="0" smtClean="0">
                <a:solidFill>
                  <a:srgbClr val="FF0000"/>
                </a:solidFill>
                <a:ea typeface="Microsoft YaHei"/>
              </a:rPr>
              <a:t>OP </a:t>
            </a:r>
            <a:r>
              <a:rPr lang="sl-SI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icrosoft YaHei"/>
              </a:rPr>
              <a:t>= katerakoli </a:t>
            </a:r>
            <a:r>
              <a:rPr lang="sl-SI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/>
              </a:rPr>
              <a:t>informacija v zvezi z „</a:t>
            </a:r>
            <a:r>
              <a:rPr lang="sl-SI" sz="2400" u="sng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/>
              </a:rPr>
              <a:t>določenim ali določljivim“ </a:t>
            </a:r>
            <a:r>
              <a:rPr lang="sl-SI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icrosoft YaHei"/>
              </a:rPr>
              <a:t>posameznikom. </a:t>
            </a:r>
            <a:r>
              <a:rPr lang="sl-SI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icrosoft YaHei"/>
              </a:rPr>
              <a:t> </a:t>
            </a:r>
            <a:r>
              <a:rPr lang="sl-SI" sz="2400" dirty="0" smtClean="0">
                <a:solidFill>
                  <a:srgbClr val="FF0000"/>
                </a:solidFill>
                <a:ea typeface="Microsoft YaHei"/>
              </a:rPr>
              <a:t>--</a:t>
            </a:r>
            <a:r>
              <a:rPr lang="sl-SI" sz="2400" dirty="0" smtClean="0">
                <a:solidFill>
                  <a:srgbClr val="FF0000"/>
                </a:solidFill>
                <a:ea typeface="Microsoft YaHei"/>
                <a:sym typeface="Wingdings" panose="05000000000000000000" pitchFamily="2" charset="2"/>
              </a:rPr>
              <a:t>&gt;</a:t>
            </a:r>
            <a:endParaRPr lang="sl-SI" sz="2400" dirty="0">
              <a:solidFill>
                <a:srgbClr val="FF0000"/>
              </a:solidFill>
              <a:ea typeface="Microsoft YaHei"/>
            </a:endParaRPr>
          </a:p>
          <a:p>
            <a:pPr>
              <a:lnSpc>
                <a:spcPct val="150000"/>
              </a:lnSpc>
            </a:pPr>
            <a:endParaRPr lang="sl-SI" altLang="sl-SI" sz="2400" b="1" dirty="0" smtClean="0"/>
          </a:p>
          <a:p>
            <a:pPr>
              <a:lnSpc>
                <a:spcPct val="150000"/>
              </a:lnSpc>
            </a:pPr>
            <a:r>
              <a:rPr lang="sl-SI" altLang="sl-SI" sz="2400" b="1" dirty="0" smtClean="0"/>
              <a:t>OP:</a:t>
            </a:r>
            <a:r>
              <a:rPr lang="sl-SI" altLang="sl-SI" sz="2400" dirty="0" smtClean="0"/>
              <a:t> </a:t>
            </a:r>
            <a:r>
              <a:rPr lang="sl-SI" sz="2400" dirty="0"/>
              <a:t>spletni identifikatorji, ID piškotkov,IP naslovi, </a:t>
            </a:r>
            <a:r>
              <a:rPr lang="sl-SI" sz="2400" u="sng" dirty="0">
                <a:solidFill>
                  <a:srgbClr val="FF0000"/>
                </a:solidFill>
              </a:rPr>
              <a:t>psevdonimni podatki </a:t>
            </a:r>
            <a:endParaRPr lang="sl-SI" sz="2400" u="sng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400" u="sng" dirty="0" smtClean="0">
                <a:latin typeface="+mj-lt"/>
                <a:ea typeface="Microsoft YaHei"/>
              </a:rPr>
              <a:t>((spol+datum rojstva+poštna številka))</a:t>
            </a:r>
            <a:endParaRPr lang="sl-SI" sz="2400" dirty="0">
              <a:latin typeface="+mj-lt"/>
              <a:ea typeface="Microsoft YaHei"/>
            </a:endParaRPr>
          </a:p>
          <a:p>
            <a:pPr algn="just">
              <a:lnSpc>
                <a:spcPct val="100000"/>
              </a:lnSpc>
            </a:pP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Microsoft YaHei"/>
            </a:endParaRP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5982959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B1C87CD-BE07-4E26-BE52-74FC5F51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822" y="188640"/>
            <a:ext cx="4906888" cy="1143000"/>
          </a:xfrm>
        </p:spPr>
        <p:txBody>
          <a:bodyPr>
            <a:noAutofit/>
          </a:bodyPr>
          <a:lstStyle/>
          <a:p>
            <a:r>
              <a:rPr lang="sl-SI" sz="3200" dirty="0"/>
              <a:t>Vzorec evidence dejavnosti obdelav – ZA UPRAVLJAVCE</a:t>
            </a:r>
            <a:endParaRPr lang="en-US" sz="3200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0A05018A-CD73-4CF5-BE75-808E12EF1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63" y="1303194"/>
            <a:ext cx="4303274" cy="557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B1C87CD-BE07-4E26-BE52-74FC5F51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822" y="188640"/>
            <a:ext cx="4906888" cy="1143000"/>
          </a:xfrm>
        </p:spPr>
        <p:txBody>
          <a:bodyPr>
            <a:noAutofit/>
          </a:bodyPr>
          <a:lstStyle/>
          <a:p>
            <a:r>
              <a:rPr lang="sl-SI" sz="3200" dirty="0"/>
              <a:t>Vzorec evidence dejavnosti obdelav – ZA OBDELOVALCE</a:t>
            </a:r>
            <a:endParaRPr lang="en-US" sz="3200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B48BE5C3-DF6D-4E5B-A8BE-22B3EE988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89" y="1225984"/>
            <a:ext cx="4359622" cy="56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B1C87CD-BE07-4E26-BE52-74FC5F51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822" y="188640"/>
            <a:ext cx="4906888" cy="1143000"/>
          </a:xfrm>
        </p:spPr>
        <p:txBody>
          <a:bodyPr>
            <a:noAutofit/>
          </a:bodyPr>
          <a:lstStyle/>
          <a:p>
            <a:r>
              <a:rPr lang="pl-PL" sz="2800" dirty="0"/>
              <a:t>EVIDENCA UPORABE VIDEONADZORNEGA SISTEMA</a:t>
            </a:r>
            <a:endParaRPr lang="en-US" sz="2800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E1185DDF-FF32-4045-9D46-4E5998F6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6" y="1260263"/>
            <a:ext cx="7928808" cy="559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36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719064"/>
          </a:xfrm>
        </p:spPr>
        <p:txBody>
          <a:bodyPr>
            <a:normAutofit/>
          </a:bodyPr>
          <a:lstStyle/>
          <a:p>
            <a:pPr algn="ctr"/>
            <a:r>
              <a:rPr lang="sl-SI" altLang="sl-SI" sz="3200" b="1" dirty="0" smtClean="0">
                <a:solidFill>
                  <a:srgbClr val="FFC000"/>
                </a:solidFill>
              </a:rPr>
              <a:t>        </a:t>
            </a:r>
            <a:br>
              <a:rPr lang="sl-SI" altLang="sl-SI" sz="3200" b="1" dirty="0" smtClean="0">
                <a:solidFill>
                  <a:srgbClr val="FFC000"/>
                </a:solidFill>
              </a:rPr>
            </a:br>
            <a:r>
              <a:rPr lang="sl-SI" altLang="sl-SI" sz="3200" b="1" dirty="0" smtClean="0">
                <a:solidFill>
                  <a:srgbClr val="FFC000"/>
                </a:solidFill>
              </a:rPr>
              <a:t/>
            </a:r>
            <a:br>
              <a:rPr lang="sl-SI" altLang="sl-SI" sz="3200" b="1" dirty="0" smtClean="0">
                <a:solidFill>
                  <a:srgbClr val="FFC000"/>
                </a:solidFill>
              </a:rPr>
            </a:br>
            <a:r>
              <a:rPr lang="sl-SI" altLang="sl-SI" sz="2800" b="1" dirty="0" smtClean="0">
                <a:solidFill>
                  <a:srgbClr val="FF0000"/>
                </a:solidFill>
              </a:rPr>
              <a:t>Sodbe sodišča EU – kaj vse je zbirka OP?</a:t>
            </a:r>
          </a:p>
        </p:txBody>
      </p:sp>
      <p:sp>
        <p:nvSpPr>
          <p:cNvPr id="55299" name="Ograda vsebine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3889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sl-SI" altLang="sl-SI" sz="2500" dirty="0" smtClean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sl-SI" altLang="sl-SI" sz="2300" b="1" dirty="0" smtClean="0">
                <a:solidFill>
                  <a:srgbClr val="FF0000"/>
                </a:solidFill>
              </a:rPr>
              <a:t>1.) Bodil </a:t>
            </a:r>
            <a:r>
              <a:rPr lang="sl-SI" altLang="sl-SI" sz="2300" b="1" dirty="0" err="1" smtClean="0">
                <a:solidFill>
                  <a:srgbClr val="FF0000"/>
                </a:solidFill>
              </a:rPr>
              <a:t>Linquist</a:t>
            </a:r>
            <a:r>
              <a:rPr lang="sl-SI" altLang="sl-SI" sz="2300" b="1" dirty="0" smtClean="0">
                <a:solidFill>
                  <a:srgbClr val="FF0000"/>
                </a:solidFill>
              </a:rPr>
              <a:t> v. EK</a:t>
            </a:r>
            <a:r>
              <a:rPr lang="sl-SI" altLang="sl-SI" sz="2300" dirty="0" smtClean="0"/>
              <a:t>: ga. Bodil </a:t>
            </a:r>
            <a:r>
              <a:rPr lang="sl-SI" altLang="sl-SI" sz="2300" dirty="0" err="1" smtClean="0"/>
              <a:t>Linquist</a:t>
            </a:r>
            <a:r>
              <a:rPr lang="sl-SI" altLang="sl-SI" sz="2300" dirty="0" smtClean="0"/>
              <a:t> je za potrebe svoje cerkve (Švedska) naredila </a:t>
            </a:r>
            <a:r>
              <a:rPr lang="sl-SI" altLang="sl-SI" sz="2300" u="sng" dirty="0" smtClean="0"/>
              <a:t>spisek</a:t>
            </a:r>
            <a:r>
              <a:rPr lang="sl-SI" altLang="sl-SI" sz="2300" dirty="0" smtClean="0"/>
              <a:t> sodelavcev z njihovimi OP (ime, tel. št., podatke o zdravstvenem stanju sodelavca) in ga </a:t>
            </a:r>
            <a:r>
              <a:rPr lang="sl-SI" altLang="sl-SI" sz="2300" u="sng" dirty="0" smtClean="0"/>
              <a:t>dala na internet</a:t>
            </a:r>
            <a:r>
              <a:rPr lang="sl-SI" altLang="sl-SI" sz="2300" dirty="0" smtClean="0"/>
              <a:t>. </a:t>
            </a:r>
          </a:p>
          <a:p>
            <a:pPr marL="0" indent="0" algn="just">
              <a:buNone/>
            </a:pPr>
            <a:endParaRPr lang="sl-SI" altLang="sl-SI" sz="2300" u="sng" dirty="0"/>
          </a:p>
          <a:p>
            <a:pPr marL="0" indent="0" algn="just">
              <a:buNone/>
            </a:pPr>
            <a:r>
              <a:rPr lang="sl-SI" altLang="sl-SI" sz="2300" u="sng" dirty="0" smtClean="0"/>
              <a:t>Avtomatska obdelava OP </a:t>
            </a:r>
            <a:r>
              <a:rPr lang="sl-SI" altLang="sl-SI" sz="2300" dirty="0" smtClean="0"/>
              <a:t>+ posredovanje </a:t>
            </a:r>
            <a:r>
              <a:rPr lang="sl-SI" altLang="sl-SI" sz="2300" u="sng" dirty="0" smtClean="0"/>
              <a:t>OP v 3. države</a:t>
            </a:r>
            <a:r>
              <a:rPr lang="sl-SI" altLang="sl-SI" sz="2300" dirty="0" smtClean="0"/>
              <a:t>, četudi švedski strežnik, saj pri uporabi interneta obstaja možnost, da OP dobi oseba iz 3. države.  </a:t>
            </a:r>
          </a:p>
          <a:p>
            <a:pPr marL="0" indent="0" algn="just">
              <a:buNone/>
            </a:pPr>
            <a:endParaRPr lang="sl-SI" altLang="sl-SI" sz="25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719064"/>
          </a:xfrm>
        </p:spPr>
        <p:txBody>
          <a:bodyPr>
            <a:normAutofit/>
          </a:bodyPr>
          <a:lstStyle/>
          <a:p>
            <a:pPr algn="ctr"/>
            <a:r>
              <a:rPr lang="sl-SI" altLang="sl-SI" sz="3200" b="1" dirty="0" smtClean="0">
                <a:solidFill>
                  <a:srgbClr val="FFC000"/>
                </a:solidFill>
              </a:rPr>
              <a:t>        </a:t>
            </a:r>
            <a:br>
              <a:rPr lang="sl-SI" altLang="sl-SI" sz="3200" b="1" dirty="0" smtClean="0">
                <a:solidFill>
                  <a:srgbClr val="FFC000"/>
                </a:solidFill>
              </a:rPr>
            </a:br>
            <a:r>
              <a:rPr lang="sl-SI" altLang="sl-SI" sz="3200" b="1" dirty="0" smtClean="0">
                <a:solidFill>
                  <a:srgbClr val="FFC000"/>
                </a:solidFill>
              </a:rPr>
              <a:t/>
            </a:r>
            <a:br>
              <a:rPr lang="sl-SI" altLang="sl-SI" sz="3200" b="1" dirty="0" smtClean="0">
                <a:solidFill>
                  <a:srgbClr val="FFC000"/>
                </a:solidFill>
              </a:rPr>
            </a:br>
            <a:endParaRPr lang="sl-SI" altLang="sl-SI" sz="2800" b="1" dirty="0" smtClean="0">
              <a:solidFill>
                <a:srgbClr val="FF0000"/>
              </a:solidFill>
            </a:endParaRPr>
          </a:p>
        </p:txBody>
      </p:sp>
      <p:sp>
        <p:nvSpPr>
          <p:cNvPr id="55299" name="Ograda vsebine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3213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altLang="sl-SI" sz="2300" b="1" dirty="0" smtClean="0">
                <a:solidFill>
                  <a:srgbClr val="FF0000"/>
                </a:solidFill>
              </a:rPr>
              <a:t>2.) Člani skupnosti Jehovih prič (C-25/17, 10.7.2018)</a:t>
            </a:r>
          </a:p>
          <a:p>
            <a:pPr marL="0" indent="0" algn="just">
              <a:buNone/>
            </a:pPr>
            <a:r>
              <a:rPr lang="sl-SI" altLang="sl-SI" sz="2300" b="1" u="sng" dirty="0" smtClean="0"/>
              <a:t>Finski DPA </a:t>
            </a:r>
            <a:r>
              <a:rPr lang="sl-SI" altLang="sl-SI" sz="2300" u="sng" dirty="0" smtClean="0"/>
              <a:t>je leta 2013 članom skupnosti Jehovih prič prepovedala </a:t>
            </a:r>
            <a:r>
              <a:rPr lang="sl-SI" altLang="sl-SI" sz="2300" dirty="0" smtClean="0"/>
              <a:t>zbiranje in </a:t>
            </a:r>
            <a:r>
              <a:rPr lang="sl-SI" altLang="sl-SI" sz="2300" u="sng" dirty="0" smtClean="0"/>
              <a:t>obdelavo OP med oznanjevanjem od vrat do vrat</a:t>
            </a:r>
            <a:r>
              <a:rPr lang="sl-SI" altLang="sl-SI" sz="2300" dirty="0" smtClean="0"/>
              <a:t>, saj niso bili spoštovani zakonski pogoji za obdelavo OP. Delali so zapiske o osebah, beležili imena+priimke, podatke o njihovem verskem prepričanju in družinskih razmerah, posledično naj bi župnije izdelale seznam oseb, ki so izrazile željo, da jih člani Jehovih prič ne bi več obiskovali na domu </a:t>
            </a:r>
            <a:r>
              <a:rPr lang="sl-SI" altLang="sl-SI" sz="2300" dirty="0" smtClean="0">
                <a:sym typeface="Wingdings" panose="05000000000000000000" pitchFamily="2" charset="2"/>
              </a:rPr>
              <a:t>&gt; </a:t>
            </a:r>
            <a:r>
              <a:rPr lang="sl-SI" altLang="sl-SI" sz="2300" b="1" dirty="0" smtClean="0">
                <a:sym typeface="Wingdings" panose="05000000000000000000" pitchFamily="2" charset="2"/>
              </a:rPr>
              <a:t>pritožba</a:t>
            </a:r>
            <a:r>
              <a:rPr lang="sl-SI" altLang="sl-SI" sz="2300" dirty="0" smtClean="0">
                <a:sym typeface="Wingdings" panose="05000000000000000000" pitchFamily="2" charset="2"/>
              </a:rPr>
              <a:t> </a:t>
            </a:r>
            <a:r>
              <a:rPr lang="sl-SI" altLang="sl-SI" sz="2300" b="1" dirty="0" smtClean="0">
                <a:sym typeface="Wingdings" panose="05000000000000000000" pitchFamily="2" charset="2"/>
              </a:rPr>
              <a:t>Finsko upravno sodišče</a:t>
            </a:r>
            <a:r>
              <a:rPr lang="sl-SI" altLang="sl-SI" sz="2300" dirty="0" smtClean="0">
                <a:sym typeface="Wingdings" panose="05000000000000000000" pitchFamily="2" charset="2"/>
              </a:rPr>
              <a:t>: odpravilo odločbo DPA, ker da verska skupnost ni upravljavec OP &gt; DPA izpodbija na </a:t>
            </a:r>
            <a:r>
              <a:rPr lang="sl-SI" altLang="sl-SI" sz="2300" b="1" dirty="0" smtClean="0">
                <a:sym typeface="Wingdings" panose="05000000000000000000" pitchFamily="2" charset="2"/>
              </a:rPr>
              <a:t>vrhovnem upravnem sodišču </a:t>
            </a:r>
            <a:r>
              <a:rPr lang="sl-SI" altLang="sl-SI" sz="2300" dirty="0" smtClean="0">
                <a:sym typeface="Wingdings" panose="05000000000000000000" pitchFamily="2" charset="2"/>
              </a:rPr>
              <a:t>&gt; to na SEU naslovi </a:t>
            </a:r>
            <a:r>
              <a:rPr lang="sl-SI" altLang="sl-SI" sz="2300" u="sng" dirty="0" smtClean="0">
                <a:sym typeface="Wingdings" panose="05000000000000000000" pitchFamily="2" charset="2"/>
              </a:rPr>
              <a:t>predlog za predhodno odločanje</a:t>
            </a:r>
            <a:r>
              <a:rPr lang="sl-SI" altLang="sl-SI" sz="2300" dirty="0" smtClean="0">
                <a:sym typeface="Wingdings" panose="05000000000000000000" pitchFamily="2" charset="2"/>
              </a:rPr>
              <a:t>.</a:t>
            </a:r>
          </a:p>
          <a:p>
            <a:pPr marL="0" indent="0" algn="just">
              <a:buNone/>
            </a:pPr>
            <a:r>
              <a:rPr lang="sl-SI" altLang="sl-SI" sz="2300" b="1" dirty="0" smtClean="0">
                <a:sym typeface="Wingdings" panose="05000000000000000000" pitchFamily="2" charset="2"/>
              </a:rPr>
              <a:t>SEU</a:t>
            </a:r>
            <a:r>
              <a:rPr lang="sl-SI" altLang="sl-SI" sz="2300" dirty="0" smtClean="0">
                <a:sym typeface="Wingdings" panose="05000000000000000000" pitchFamily="2" charset="2"/>
              </a:rPr>
              <a:t>: </a:t>
            </a:r>
            <a:r>
              <a:rPr lang="sl-SI" altLang="sl-SI" sz="2300" u="sng" dirty="0" smtClean="0">
                <a:sym typeface="Wingdings" panose="05000000000000000000" pitchFamily="2" charset="2"/>
              </a:rPr>
              <a:t>ne gre za popolnoma domačo ali osebno rabo</a:t>
            </a:r>
            <a:r>
              <a:rPr lang="sl-SI" altLang="sl-SI" sz="2300" dirty="0" smtClean="0">
                <a:sym typeface="Wingdings" panose="05000000000000000000" pitchFamily="2" charset="2"/>
              </a:rPr>
              <a:t>, </a:t>
            </a:r>
          </a:p>
          <a:p>
            <a:pPr marL="0" indent="0" algn="just">
              <a:buNone/>
            </a:pPr>
            <a:r>
              <a:rPr lang="sl-SI" altLang="sl-SI" sz="2300" dirty="0" smtClean="0">
                <a:sym typeface="Wingdings" panose="05000000000000000000" pitchFamily="2" charset="2"/>
              </a:rPr>
              <a:t>gre za </a:t>
            </a:r>
            <a:r>
              <a:rPr lang="sl-SI" altLang="sl-SI" sz="2300" u="sng" dirty="0" smtClean="0">
                <a:sym typeface="Wingdings" panose="05000000000000000000" pitchFamily="2" charset="2"/>
              </a:rPr>
              <a:t>zbirko</a:t>
            </a:r>
            <a:r>
              <a:rPr lang="sl-SI" altLang="sl-SI" sz="2300" dirty="0" smtClean="0">
                <a:sym typeface="Wingdings" panose="05000000000000000000" pitchFamily="2" charset="2"/>
              </a:rPr>
              <a:t> OP, verska skupnost </a:t>
            </a:r>
            <a:r>
              <a:rPr lang="sl-SI" altLang="sl-SI" sz="2300" u="sng" dirty="0" smtClean="0">
                <a:sym typeface="Wingdings" panose="05000000000000000000" pitchFamily="2" charset="2"/>
              </a:rPr>
              <a:t>je upravljavec OP.</a:t>
            </a:r>
            <a:endParaRPr lang="sl-SI" altLang="sl-SI" sz="2300" u="sng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sl-SI" altLang="sl-SI" sz="2300" dirty="0" smtClean="0">
                <a:sym typeface="Wingdings" panose="05000000000000000000" pitchFamily="2" charset="2"/>
              </a:rPr>
              <a:t>   </a:t>
            </a:r>
            <a:r>
              <a:rPr lang="sl-SI" altLang="sl-SI" sz="2300" dirty="0" smtClean="0"/>
              <a:t>   </a:t>
            </a:r>
            <a:endParaRPr lang="sl-SI" altLang="sl-SI" sz="25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55576" y="1556792"/>
            <a:ext cx="7560840" cy="4752528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buNone/>
            </a:pPr>
            <a:r>
              <a:rPr lang="sl-SI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Upravljavec/obdelovalec imenujeta </a:t>
            </a:r>
            <a:r>
              <a:rPr lang="sl-SI" sz="8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DPO, če</a:t>
            </a:r>
            <a:r>
              <a:rPr lang="sl-SI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 marL="0" lvl="0" indent="0" algn="just">
              <a:buNone/>
            </a:pPr>
            <a:endParaRPr lang="sl-SI" sz="8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sl-SI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1.) obdelavo izvaja </a:t>
            </a:r>
            <a:r>
              <a:rPr lang="sl-SI" sz="8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javni organ</a:t>
            </a:r>
            <a:r>
              <a:rPr lang="sl-SI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algn="just"/>
            <a:endParaRPr lang="sl-SI" sz="8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sl-SI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2.) je obdelava OP njuna </a:t>
            </a:r>
            <a:r>
              <a:rPr lang="sl-SI" sz="8400" u="sng" dirty="0">
                <a:solidFill>
                  <a:srgbClr val="00B0F0"/>
                </a:solidFill>
              </a:rPr>
              <a:t>temeljna dejavnost, kjer </a:t>
            </a:r>
            <a:r>
              <a:rPr lang="sl-SI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zaradi narave obsega ali namenov obdelave, treba posameznike </a:t>
            </a:r>
            <a:r>
              <a:rPr lang="sl-SI" sz="8400" u="sng" dirty="0">
                <a:solidFill>
                  <a:srgbClr val="00B0F0"/>
                </a:solidFill>
              </a:rPr>
              <a:t>redno in sistematično </a:t>
            </a:r>
            <a:r>
              <a:rPr lang="sl-SI" sz="8400" u="sng" dirty="0" smtClean="0">
                <a:solidFill>
                  <a:srgbClr val="00B0F0"/>
                </a:solidFill>
              </a:rPr>
              <a:t>obsežno spremljati</a:t>
            </a:r>
            <a:r>
              <a:rPr lang="sl-SI" sz="8400" dirty="0" smtClean="0">
                <a:solidFill>
                  <a:srgbClr val="00B0F0"/>
                </a:solidFill>
              </a:rPr>
              <a:t> </a:t>
            </a:r>
            <a:r>
              <a:rPr lang="sl-SI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(npr. direktni marketing, segmentiranje, analitika….);</a:t>
            </a:r>
          </a:p>
          <a:p>
            <a:pPr algn="just"/>
            <a:endParaRPr lang="sl-SI" sz="8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sl-SI" sz="8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3.) njune temeljne dejavnosti zajemajo  </a:t>
            </a:r>
            <a:r>
              <a:rPr lang="sl-SI" sz="8400" b="1" u="sng" dirty="0">
                <a:solidFill>
                  <a:srgbClr val="00B0F0"/>
                </a:solidFill>
              </a:rPr>
              <a:t>obsežno </a:t>
            </a:r>
            <a:r>
              <a:rPr lang="sl-SI" sz="8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obdelavo </a:t>
            </a:r>
            <a:r>
              <a:rPr lang="sl-SI" sz="8400" b="1" u="sng" dirty="0" smtClean="0">
                <a:solidFill>
                  <a:srgbClr val="00B0F0"/>
                </a:solidFill>
              </a:rPr>
              <a:t>posebnih vrst </a:t>
            </a:r>
            <a:r>
              <a:rPr lang="sl-SI" sz="8400" b="1" u="sng" dirty="0">
                <a:solidFill>
                  <a:srgbClr val="00B0F0"/>
                </a:solidFill>
              </a:rPr>
              <a:t>OP </a:t>
            </a:r>
            <a:r>
              <a:rPr lang="sl-SI" sz="8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(t.i. „občutljivi OP“) in OP v zvezi s </a:t>
            </a:r>
            <a:r>
              <a:rPr lang="sl-SI" sz="8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KE/PE </a:t>
            </a:r>
            <a:endParaRPr lang="sl-SI" sz="8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endParaRPr lang="sl-SI" sz="8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l-SI" sz="8400" b="1" dirty="0">
                <a:solidFill>
                  <a:srgbClr val="FF0000"/>
                </a:solidFill>
              </a:rPr>
              <a:t>Lahko </a:t>
            </a:r>
            <a:r>
              <a:rPr lang="sl-SI" sz="8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*en DPO za (pod)družbe/enote organa, * več organov enega, *zaposlen, *najet.  </a:t>
            </a:r>
          </a:p>
          <a:p>
            <a:pPr marL="0" indent="0" algn="just">
              <a:buNone/>
            </a:pPr>
            <a:endParaRPr lang="sl-SI" sz="8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l-SI" sz="8400" b="1" dirty="0">
                <a:solidFill>
                  <a:srgbClr val="FF0000"/>
                </a:solidFill>
              </a:rPr>
              <a:t>Upravljavec kontaktne podatke DPO objavi + sporoči IP</a:t>
            </a:r>
            <a:r>
              <a:rPr lang="sl-SI" sz="8400" dirty="0">
                <a:solidFill>
                  <a:srgbClr val="FF0000"/>
                </a:solidFill>
              </a:rPr>
              <a:t>.</a:t>
            </a:r>
            <a:endParaRPr lang="sl-SI" sz="8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sl-S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just">
              <a:buNone/>
            </a:pPr>
            <a:endParaRPr lang="sl-S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4896544" cy="1764196"/>
          </a:xfrm>
        </p:spPr>
        <p:txBody>
          <a:bodyPr>
            <a:noAutofit/>
          </a:bodyPr>
          <a:lstStyle/>
          <a:p>
            <a:r>
              <a:rPr lang="sl-SI" sz="2800" b="1" dirty="0">
                <a:solidFill>
                  <a:srgbClr val="FF0000"/>
                </a:solidFill>
              </a:rPr>
              <a:t>         </a:t>
            </a:r>
            <a:r>
              <a:rPr lang="sl-SI" sz="2300" b="1" dirty="0">
                <a:solidFill>
                  <a:srgbClr val="FF0000"/>
                </a:solidFill>
              </a:rPr>
              <a:t>Pooblaščena oseba za VOP</a:t>
            </a:r>
            <a:endParaRPr lang="sl-SI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0122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1560" y="1124744"/>
            <a:ext cx="7704856" cy="504056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sl-SI" sz="2100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sl-SI" sz="21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Ustrezno </a:t>
            </a:r>
            <a:r>
              <a:rPr lang="sl-SI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strokovno znanje in poklicne odlike - npr. integriteto. </a:t>
            </a:r>
          </a:p>
          <a:p>
            <a:pPr marL="0" lvl="0" indent="0" algn="just">
              <a:buNone/>
            </a:pPr>
            <a:endParaRPr lang="sl-SI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sl-SI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Ocena: 75.000 DPO-jev v EU</a:t>
            </a:r>
          </a:p>
          <a:p>
            <a:pPr marL="0" lvl="0" indent="0" algn="just">
              <a:buNone/>
            </a:pPr>
            <a:endParaRPr lang="sl-SI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sl-SI" sz="2100" b="1" dirty="0">
                <a:solidFill>
                  <a:srgbClr val="FF0000"/>
                </a:solidFill>
              </a:rPr>
              <a:t>Naloge:</a:t>
            </a:r>
          </a:p>
          <a:p>
            <a:pPr algn="just"/>
            <a:r>
              <a:rPr lang="sl-SI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obvešča upravljavca+ svetuje o VOP in zahtevah GDPR,</a:t>
            </a:r>
          </a:p>
          <a:p>
            <a:pPr algn="just"/>
            <a:r>
              <a:rPr lang="sl-SI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spremlja skladnosti obdelave OP po GDPR idr. predpisi,</a:t>
            </a:r>
          </a:p>
          <a:p>
            <a:pPr algn="just"/>
            <a:r>
              <a:rPr lang="sl-SI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izvaja izobraževanja za zaposlene in sodeluje pri revizijah,</a:t>
            </a:r>
          </a:p>
          <a:p>
            <a:pPr algn="just"/>
            <a:r>
              <a:rPr lang="sl-SI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sodeluje z IP,</a:t>
            </a:r>
          </a:p>
          <a:p>
            <a:pPr algn="just"/>
            <a:r>
              <a:rPr lang="sl-SI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kontaktna točka glede obdelave OP.</a:t>
            </a:r>
          </a:p>
        </p:txBody>
      </p:sp>
    </p:spTree>
    <p:extLst>
      <p:ext uri="{BB962C8B-B14F-4D97-AF65-F5344CB8AC3E}">
        <p14:creationId xmlns:p14="http://schemas.microsoft.com/office/powerpoint/2010/main" val="325340218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4FB3C-5A74-4483-BF5A-B531D7C6DB11}" type="slidenum">
              <a:rPr lang="sl-SI" smtClean="0"/>
              <a:pPr>
                <a:defRPr/>
              </a:pPr>
              <a:t>27</a:t>
            </a:fld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251520" y="764704"/>
            <a:ext cx="8712968" cy="55446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sl-SI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endParaRPr lang="sl-SI" sz="2000" dirty="0"/>
          </a:p>
          <a:p>
            <a:pPr marL="0" lvl="1"/>
            <a:r>
              <a:rPr lang="sl-SI" sz="2800" b="1" dirty="0" smtClean="0">
                <a:solidFill>
                  <a:srgbClr val="00B0F0"/>
                </a:solidFill>
              </a:rPr>
              <a:t>                „TEMELJNE DEJAVNOSTI UPRAVLJAVCA“</a:t>
            </a:r>
          </a:p>
          <a:p>
            <a:pPr marL="0" lvl="1"/>
            <a:endParaRPr lang="sl-SI" sz="2000" b="1" dirty="0" smtClean="0"/>
          </a:p>
          <a:p>
            <a:pPr marL="0" lvl="1"/>
            <a:r>
              <a:rPr lang="sl-SI" sz="2200" b="1" dirty="0" smtClean="0"/>
              <a:t>R97</a:t>
            </a:r>
            <a:r>
              <a:rPr lang="sl-SI" sz="2200" dirty="0"/>
              <a:t>: </a:t>
            </a:r>
            <a:r>
              <a:rPr lang="sl-SI" sz="2200" dirty="0" smtClean="0"/>
              <a:t>So </a:t>
            </a:r>
            <a:r>
              <a:rPr lang="sl-SI" sz="2200" b="1" u="sng" dirty="0" smtClean="0"/>
              <a:t>osnovne dejavnosti (</a:t>
            </a:r>
            <a:r>
              <a:rPr lang="sl-SI" sz="2200" b="1" dirty="0" smtClean="0"/>
              <a:t>ne  obdelava OP kot postranska dejavnost)</a:t>
            </a:r>
            <a:r>
              <a:rPr lang="sl-SI" sz="2200" dirty="0" smtClean="0"/>
              <a:t>. So </a:t>
            </a:r>
            <a:r>
              <a:rPr lang="sl-SI" sz="2200" b="1" dirty="0" smtClean="0"/>
              <a:t>ključne </a:t>
            </a:r>
            <a:r>
              <a:rPr lang="sl-SI" sz="2200" b="1" dirty="0"/>
              <a:t>dejavnosti, </a:t>
            </a:r>
            <a:r>
              <a:rPr lang="sl-SI" sz="2200" b="1" dirty="0" smtClean="0"/>
              <a:t>potrebne </a:t>
            </a:r>
            <a:r>
              <a:rPr lang="sl-SI" sz="2200" b="1" dirty="0"/>
              <a:t>za </a:t>
            </a:r>
            <a:r>
              <a:rPr lang="sl-SI" sz="2200" b="1" dirty="0" smtClean="0"/>
              <a:t>dosego </a:t>
            </a:r>
            <a:r>
              <a:rPr lang="sl-SI" sz="2200" b="1" dirty="0"/>
              <a:t>ciljev</a:t>
            </a:r>
            <a:r>
              <a:rPr lang="sl-SI" sz="2200" dirty="0"/>
              <a:t> </a:t>
            </a:r>
            <a:r>
              <a:rPr lang="sl-SI" sz="2200" dirty="0" smtClean="0"/>
              <a:t>upravljavca/obdelovalca</a:t>
            </a:r>
            <a:r>
              <a:rPr lang="sl-SI" sz="2200" dirty="0"/>
              <a:t>.</a:t>
            </a:r>
          </a:p>
          <a:p>
            <a:pPr marL="361950" lvl="1" indent="-361950">
              <a:buFont typeface="Arial" panose="020B0604020202020204" pitchFamily="34" charset="0"/>
              <a:buChar char="•"/>
            </a:pPr>
            <a:endParaRPr lang="sl-SI" sz="2200" dirty="0"/>
          </a:p>
          <a:p>
            <a:pPr marL="819150" lvl="2" indent="-361950">
              <a:buFont typeface="Arial" panose="020B0604020202020204" pitchFamily="34" charset="0"/>
              <a:buChar char="•"/>
            </a:pPr>
            <a:r>
              <a:rPr lang="sl-SI" sz="2200" dirty="0"/>
              <a:t>Npr.: temeljna dejavnost </a:t>
            </a:r>
            <a:r>
              <a:rPr lang="sl-SI" sz="2200" dirty="0" smtClean="0">
                <a:solidFill>
                  <a:srgbClr val="FF0000"/>
                </a:solidFill>
              </a:rPr>
              <a:t>bolnišnice</a:t>
            </a:r>
            <a:r>
              <a:rPr lang="sl-SI" sz="2200" dirty="0" smtClean="0"/>
              <a:t> </a:t>
            </a:r>
            <a:r>
              <a:rPr lang="sl-SI" sz="2200" dirty="0"/>
              <a:t>je zagotavljanje zdravstvenega varstva, česar </a:t>
            </a:r>
            <a:r>
              <a:rPr lang="sl-SI" sz="2200" b="1" dirty="0"/>
              <a:t>bi </a:t>
            </a:r>
            <a:r>
              <a:rPr lang="sl-SI" sz="2200" b="1" dirty="0" smtClean="0"/>
              <a:t>ne more varno </a:t>
            </a:r>
            <a:r>
              <a:rPr lang="sl-SI" sz="2200" b="1" dirty="0"/>
              <a:t>in učinkovito </a:t>
            </a:r>
            <a:r>
              <a:rPr lang="sl-SI" sz="2200" b="1" dirty="0" smtClean="0"/>
              <a:t>zagotavljati brez </a:t>
            </a:r>
            <a:r>
              <a:rPr lang="sl-SI" sz="2200" b="1" dirty="0"/>
              <a:t>obdelave </a:t>
            </a:r>
            <a:r>
              <a:rPr lang="sl-SI" sz="2200" b="1" dirty="0" smtClean="0"/>
              <a:t>OP</a:t>
            </a:r>
            <a:r>
              <a:rPr lang="sl-SI" sz="2200" dirty="0" smtClean="0"/>
              <a:t>.</a:t>
            </a:r>
            <a:endParaRPr lang="sl-SI" sz="2200" dirty="0"/>
          </a:p>
          <a:p>
            <a:pPr marL="819150" lvl="2" indent="-361950">
              <a:buFont typeface="Arial" panose="020B0604020202020204" pitchFamily="34" charset="0"/>
              <a:buChar char="•"/>
            </a:pPr>
            <a:endParaRPr lang="sl-SI" sz="2200" dirty="0" smtClean="0"/>
          </a:p>
          <a:p>
            <a:pPr marL="819150" lvl="2" indent="-361950">
              <a:buFont typeface="Arial" panose="020B0604020202020204" pitchFamily="34" charset="0"/>
              <a:buChar char="•"/>
            </a:pPr>
            <a:r>
              <a:rPr lang="sl-SI" sz="2200" dirty="0" smtClean="0">
                <a:solidFill>
                  <a:srgbClr val="FF0000"/>
                </a:solidFill>
              </a:rPr>
              <a:t>Varnostna družba </a:t>
            </a:r>
            <a:r>
              <a:rPr lang="sl-SI" sz="2200" b="1" dirty="0"/>
              <a:t>nadzoruje</a:t>
            </a:r>
            <a:r>
              <a:rPr lang="sl-SI" sz="2200" dirty="0"/>
              <a:t> </a:t>
            </a:r>
            <a:r>
              <a:rPr lang="sl-SI" sz="2200" b="1" dirty="0"/>
              <a:t>več </a:t>
            </a:r>
            <a:r>
              <a:rPr lang="sl-SI" sz="2200" b="1" dirty="0" smtClean="0"/>
              <a:t>nakupovalnih centrov in </a:t>
            </a:r>
            <a:r>
              <a:rPr lang="sl-SI" sz="2200" b="1" dirty="0"/>
              <a:t>javnih prostorov</a:t>
            </a:r>
            <a:r>
              <a:rPr lang="sl-SI" sz="2200" dirty="0"/>
              <a:t>. Nadzor je temeljna dejavnost družbe, neločljivo povezana z obdelavo OP.</a:t>
            </a:r>
          </a:p>
          <a:p>
            <a:pPr marL="819150" lvl="2" indent="-361950">
              <a:buFont typeface="Arial" panose="020B0604020202020204" pitchFamily="34" charset="0"/>
              <a:buChar char="•"/>
            </a:pPr>
            <a:endParaRPr lang="sl-SI" sz="2000" dirty="0" smtClean="0"/>
          </a:p>
          <a:p>
            <a:pPr marL="819150" lvl="2" indent="-361950">
              <a:buFont typeface="Arial" panose="020B0604020202020204" pitchFamily="34" charset="0"/>
              <a:buChar char="•"/>
            </a:pPr>
            <a:r>
              <a:rPr lang="sl-SI" sz="2000" dirty="0" smtClean="0"/>
              <a:t>HR </a:t>
            </a:r>
            <a:r>
              <a:rPr lang="sl-SI" sz="2000" dirty="0"/>
              <a:t>in IT </a:t>
            </a:r>
            <a:r>
              <a:rPr lang="sl-SI" sz="2000" b="1" dirty="0"/>
              <a:t>so podporne funkcije in ne temeljne dejavnosti.  </a:t>
            </a:r>
            <a:endParaRPr lang="sl-SI" sz="2400" b="1" dirty="0">
              <a:latin typeface="+mn-lt"/>
            </a:endParaRPr>
          </a:p>
          <a:p>
            <a:endParaRPr lang="sl-SI" sz="2000" b="1" dirty="0">
              <a:latin typeface="+mn-lt"/>
            </a:endParaRPr>
          </a:p>
          <a:p>
            <a:endParaRPr lang="sl-SI" sz="2000" dirty="0">
              <a:latin typeface="+mn-lt"/>
            </a:endParaRPr>
          </a:p>
          <a:p>
            <a:pPr lvl="1"/>
            <a:endParaRPr lang="sl-S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03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571500" y="44624"/>
            <a:ext cx="8129588" cy="914400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 smtClean="0">
                <a:solidFill>
                  <a:srgbClr val="00B0F0"/>
                </a:solidFill>
              </a:rPr>
              <a:t>                             „VELIK OBSEG“</a:t>
            </a:r>
            <a:endParaRPr lang="sl-SI" sz="3600" dirty="0">
              <a:solidFill>
                <a:srgbClr val="00B0F0"/>
              </a:solidFill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4FB3C-5A74-4483-BF5A-B531D7C6DB11}" type="slidenum">
              <a:rPr lang="sl-SI" smtClean="0"/>
              <a:pPr>
                <a:defRPr/>
              </a:pPr>
              <a:t>28</a:t>
            </a:fld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251520" y="764704"/>
            <a:ext cx="8712968" cy="55446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000" dirty="0" smtClean="0"/>
              <a:t>R91</a:t>
            </a:r>
            <a:r>
              <a:rPr lang="sl-SI" sz="2000" dirty="0"/>
              <a:t>: </a:t>
            </a:r>
            <a:r>
              <a:rPr lang="sl-SI" sz="2000" dirty="0" smtClean="0"/>
              <a:t>Obd</a:t>
            </a:r>
            <a:r>
              <a:rPr lang="sl-SI" sz="2000" i="1" dirty="0" smtClean="0"/>
              <a:t>elava </a:t>
            </a:r>
            <a:r>
              <a:rPr lang="sl-SI" sz="2000" b="1" i="1" u="sng" dirty="0"/>
              <a:t>precejšnje količine </a:t>
            </a:r>
            <a:r>
              <a:rPr lang="sl-SI" sz="2000" b="1" i="1" u="sng" dirty="0" smtClean="0"/>
              <a:t>OP </a:t>
            </a:r>
            <a:r>
              <a:rPr lang="sl-SI" sz="2000" i="1" dirty="0"/>
              <a:t>na regionalni, </a:t>
            </a:r>
            <a:r>
              <a:rPr lang="sl-SI" sz="2000" i="1" dirty="0" smtClean="0"/>
              <a:t>nacionalni, nadnacionalni </a:t>
            </a:r>
            <a:r>
              <a:rPr lang="sl-SI" sz="2000" i="1" dirty="0"/>
              <a:t>ravni in </a:t>
            </a:r>
            <a:r>
              <a:rPr lang="sl-SI" sz="2000" b="1" i="1" dirty="0"/>
              <a:t>bi lahko </a:t>
            </a:r>
            <a:r>
              <a:rPr lang="sl-SI" sz="2000" b="1" i="1" u="sng" dirty="0" smtClean="0"/>
              <a:t>vplivala </a:t>
            </a:r>
            <a:r>
              <a:rPr lang="sl-SI" sz="2000" b="1" i="1" u="sng" dirty="0"/>
              <a:t>na veliko število posameznikov</a:t>
            </a:r>
            <a:r>
              <a:rPr lang="sl-SI" sz="2000" i="1" dirty="0"/>
              <a:t>, na katere se nanašajo </a:t>
            </a:r>
            <a:r>
              <a:rPr lang="sl-SI" sz="2000" i="1" dirty="0" smtClean="0"/>
              <a:t>OP </a:t>
            </a:r>
            <a:r>
              <a:rPr lang="sl-SI" sz="2000" i="1" dirty="0"/>
              <a:t>ter za katere je </a:t>
            </a:r>
            <a:r>
              <a:rPr lang="sl-SI" sz="2000" b="1" i="1" u="sng" dirty="0"/>
              <a:t>verjetno, da bodo povzročila veliko </a:t>
            </a:r>
            <a:r>
              <a:rPr lang="sl-SI" sz="2000" b="1" i="1" u="sng" dirty="0" smtClean="0"/>
              <a:t>tveganje</a:t>
            </a:r>
            <a:r>
              <a:rPr lang="sl-SI" sz="2000" i="1" dirty="0" smtClean="0"/>
              <a:t>. </a:t>
            </a:r>
            <a:endParaRPr lang="sl-SI" sz="20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20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000" dirty="0"/>
              <a:t>Izpostavljeno: </a:t>
            </a:r>
            <a:r>
              <a:rPr lang="sl-SI" sz="2000" b="1" dirty="0" smtClean="0"/>
              <a:t>NE</a:t>
            </a:r>
            <a:r>
              <a:rPr lang="sl-SI" sz="2000" dirty="0" smtClean="0"/>
              <a:t>, če </a:t>
            </a:r>
            <a:r>
              <a:rPr lang="sl-SI" sz="2000" i="1" dirty="0" smtClean="0"/>
              <a:t>obdelava OP pacientov/strank </a:t>
            </a:r>
            <a:r>
              <a:rPr lang="sl-SI" sz="2000" i="1" dirty="0"/>
              <a:t>s strani </a:t>
            </a:r>
            <a:r>
              <a:rPr lang="sl-SI" sz="2000" b="1" i="1" dirty="0"/>
              <a:t>posameznega zdravnika, drugega zdravstvenega delavca ali odvetnika</a:t>
            </a:r>
            <a:r>
              <a:rPr lang="sl-SI" sz="2000" i="1" dirty="0"/>
              <a:t>“.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/>
          </a:p>
          <a:p>
            <a:r>
              <a:rPr lang="sl-SI" sz="2000" b="1" dirty="0">
                <a:solidFill>
                  <a:srgbClr val="FF0000"/>
                </a:solidFill>
              </a:rPr>
              <a:t>Ni mogoče navesti točnega števila, ki bi veljalo v vseh primerih. </a:t>
            </a:r>
          </a:p>
          <a:p>
            <a:endParaRPr lang="sl-SI" sz="2000" b="1" dirty="0">
              <a:solidFill>
                <a:srgbClr val="FF0000"/>
              </a:solidFill>
            </a:endParaRPr>
          </a:p>
          <a:p>
            <a:r>
              <a:rPr lang="en-US" sz="2200" b="1" dirty="0" smtClean="0">
                <a:solidFill>
                  <a:srgbClr val="00B0F0"/>
                </a:solidFill>
              </a:rPr>
              <a:t>29 WP k</a:t>
            </a:r>
            <a:r>
              <a:rPr lang="sl-SI" sz="2200" b="1" dirty="0" smtClean="0">
                <a:solidFill>
                  <a:srgbClr val="00B0F0"/>
                </a:solidFill>
              </a:rPr>
              <a:t>riteriji </a:t>
            </a:r>
            <a:r>
              <a:rPr lang="sl-SI" sz="2200" b="1" dirty="0">
                <a:solidFill>
                  <a:srgbClr val="00B0F0"/>
                </a:solidFill>
              </a:rPr>
              <a:t>za „obsežno obdelavo“:</a:t>
            </a:r>
            <a:endParaRPr lang="sl-SI" sz="2200" dirty="0">
              <a:solidFill>
                <a:srgbClr val="00B0F0"/>
              </a:solidFill>
            </a:endParaRPr>
          </a:p>
          <a:p>
            <a:endParaRPr lang="sl-SI" sz="22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/>
              <a:t>število</a:t>
            </a:r>
            <a:r>
              <a:rPr lang="sl-SI" sz="2000" dirty="0"/>
              <a:t> </a:t>
            </a:r>
            <a:r>
              <a:rPr lang="sl-SI" sz="2000" dirty="0" smtClean="0"/>
              <a:t>posameznikov - </a:t>
            </a:r>
            <a:r>
              <a:rPr lang="sl-SI" sz="2000" dirty="0"/>
              <a:t>število ali </a:t>
            </a:r>
            <a:r>
              <a:rPr lang="sl-SI" sz="2000" b="1" dirty="0"/>
              <a:t>delež</a:t>
            </a:r>
            <a:r>
              <a:rPr lang="sl-SI" sz="2000" dirty="0"/>
              <a:t> ustrezne populacije;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/>
              <a:t>količina podatkov </a:t>
            </a:r>
            <a:r>
              <a:rPr lang="sl-SI" sz="2000" dirty="0"/>
              <a:t>in/ali </a:t>
            </a:r>
            <a:r>
              <a:rPr lang="sl-SI" sz="2000" b="1" dirty="0"/>
              <a:t>obseg</a:t>
            </a:r>
            <a:r>
              <a:rPr lang="sl-SI" sz="2000" dirty="0"/>
              <a:t> različnih podatkovnih postavk;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/>
              <a:t>trajanje ali stalnost </a:t>
            </a:r>
            <a:r>
              <a:rPr lang="sl-SI" sz="2000" dirty="0"/>
              <a:t>dejavnosti obdelave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/>
              <a:t>geografska razsežnost </a:t>
            </a:r>
            <a:r>
              <a:rPr lang="sl-SI" sz="2000" dirty="0"/>
              <a:t>dejavnosti obdelave.  </a:t>
            </a:r>
          </a:p>
          <a:p>
            <a:endParaRPr lang="sl-SI" sz="2000" dirty="0">
              <a:latin typeface="+mn-lt"/>
            </a:endParaRPr>
          </a:p>
          <a:p>
            <a:endParaRPr lang="sl-SI" sz="2000" dirty="0">
              <a:latin typeface="+mn-lt"/>
            </a:endParaRPr>
          </a:p>
          <a:p>
            <a:pPr lvl="1"/>
            <a:endParaRPr lang="sl-S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59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571500" y="44624"/>
            <a:ext cx="812958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600" dirty="0" smtClean="0">
                <a:solidFill>
                  <a:srgbClr val="00B0F0"/>
                </a:solidFill>
              </a:rPr>
              <a:t>                                 </a:t>
            </a:r>
            <a:br>
              <a:rPr lang="sl-SI" sz="3600" dirty="0" smtClean="0">
                <a:solidFill>
                  <a:srgbClr val="00B0F0"/>
                </a:solidFill>
              </a:rPr>
            </a:br>
            <a:r>
              <a:rPr lang="sl-SI" sz="3600" dirty="0">
                <a:solidFill>
                  <a:srgbClr val="00B0F0"/>
                </a:solidFill>
              </a:rPr>
              <a:t> </a:t>
            </a:r>
            <a:r>
              <a:rPr lang="sl-SI" sz="3600" dirty="0" smtClean="0">
                <a:solidFill>
                  <a:srgbClr val="00B0F0"/>
                </a:solidFill>
              </a:rPr>
              <a:t>                     </a:t>
            </a:r>
            <a:endParaRPr lang="sl-SI" sz="3100" dirty="0">
              <a:solidFill>
                <a:srgbClr val="00B0F0"/>
              </a:solidFill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4FB3C-5A74-4483-BF5A-B531D7C6DB11}" type="slidenum">
              <a:rPr lang="sl-SI" smtClean="0"/>
              <a:pPr>
                <a:defRPr/>
              </a:pPr>
              <a:t>29</a:t>
            </a:fld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251520" y="764704"/>
            <a:ext cx="8712968" cy="4176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sl-SI" sz="2400" dirty="0"/>
          </a:p>
          <a:p>
            <a:r>
              <a:rPr lang="sl-SI" sz="2800" b="1" dirty="0" smtClean="0">
                <a:solidFill>
                  <a:srgbClr val="00B0F0"/>
                </a:solidFill>
              </a:rPr>
              <a:t>„REDNO IN SISTEMATIČNO SPREMLJANJE“</a:t>
            </a:r>
          </a:p>
          <a:p>
            <a:endParaRPr lang="sl-SI" sz="2000" dirty="0"/>
          </a:p>
          <a:p>
            <a:endParaRPr lang="sl-SI" sz="2000" dirty="0" smtClean="0"/>
          </a:p>
          <a:p>
            <a:r>
              <a:rPr lang="sl-SI" sz="2000" dirty="0" smtClean="0"/>
              <a:t>R24</a:t>
            </a:r>
            <a:r>
              <a:rPr lang="sl-SI" sz="2000" dirty="0"/>
              <a:t>: „</a:t>
            </a:r>
            <a:r>
              <a:rPr lang="sl-SI" sz="2000" b="1" dirty="0"/>
              <a:t>spremljanje </a:t>
            </a:r>
            <a:r>
              <a:rPr lang="sl-SI" sz="2000" b="1" dirty="0" smtClean="0"/>
              <a:t>vedenja“</a:t>
            </a:r>
            <a:r>
              <a:rPr lang="sl-SI" sz="2000" dirty="0" smtClean="0"/>
              <a:t> = </a:t>
            </a:r>
            <a:r>
              <a:rPr lang="sl-SI" sz="2000" b="1" dirty="0" smtClean="0"/>
              <a:t>vse </a:t>
            </a:r>
            <a:r>
              <a:rPr lang="sl-SI" sz="2000" b="1" dirty="0"/>
              <a:t>oblike sledenja posameznikom in oblikovanja njihovega profila </a:t>
            </a:r>
            <a:r>
              <a:rPr lang="sl-SI" sz="2000" dirty="0"/>
              <a:t>na internetu, tudi zaradi oglaševanja na podlagi vedenjskih vzorcev. </a:t>
            </a:r>
          </a:p>
          <a:p>
            <a:endParaRPr lang="sl-SI" dirty="0"/>
          </a:p>
          <a:p>
            <a:r>
              <a:rPr lang="sl-SI" sz="2000" dirty="0" smtClean="0"/>
              <a:t>29 WP</a:t>
            </a:r>
            <a:r>
              <a:rPr lang="sl-SI" sz="2000" dirty="0" smtClean="0">
                <a:solidFill>
                  <a:srgbClr val="00B0F0"/>
                </a:solidFill>
              </a:rPr>
              <a:t>„</a:t>
            </a:r>
            <a:r>
              <a:rPr lang="sl-SI" sz="2400" b="1" u="sng" dirty="0" smtClean="0">
                <a:solidFill>
                  <a:srgbClr val="00B0F0"/>
                </a:solidFill>
              </a:rPr>
              <a:t>redno</a:t>
            </a:r>
            <a:r>
              <a:rPr lang="sl-SI" sz="2000" dirty="0" smtClean="0"/>
              <a:t>“: </a:t>
            </a:r>
            <a:r>
              <a:rPr lang="sl-SI" sz="2000" b="1" dirty="0" smtClean="0"/>
              <a:t>poteka v </a:t>
            </a:r>
            <a:r>
              <a:rPr lang="sl-SI" sz="2000" b="1" dirty="0"/>
              <a:t>določenih intervalih in določenem </a:t>
            </a:r>
            <a:r>
              <a:rPr lang="sl-SI" sz="2000" b="1" dirty="0" smtClean="0"/>
              <a:t>obdobju ali se </a:t>
            </a:r>
            <a:r>
              <a:rPr lang="sl-SI" sz="2000" b="1" dirty="0"/>
              <a:t>izvaja večkrat ali se ponavlja ob določenem </a:t>
            </a:r>
            <a:r>
              <a:rPr lang="sl-SI" sz="2000" b="1" dirty="0" smtClean="0"/>
              <a:t>času ali </a:t>
            </a:r>
            <a:r>
              <a:rPr lang="sl-SI" sz="2000" dirty="0" smtClean="0"/>
              <a:t>se </a:t>
            </a:r>
            <a:r>
              <a:rPr lang="sl-SI" sz="2000" dirty="0"/>
              <a:t>izvaja </a:t>
            </a:r>
            <a:r>
              <a:rPr lang="sl-SI" sz="2000" b="1" dirty="0"/>
              <a:t>stalno ali periodično</a:t>
            </a:r>
            <a:r>
              <a:rPr lang="sl-SI" sz="2000" dirty="0"/>
              <a:t>. </a:t>
            </a:r>
          </a:p>
          <a:p>
            <a:pPr lvl="0" fontAlgn="base"/>
            <a:endParaRPr lang="sl-SI" sz="2000" dirty="0"/>
          </a:p>
          <a:p>
            <a:pPr lvl="0" fontAlgn="base"/>
            <a:r>
              <a:rPr lang="sl-SI" sz="2000" dirty="0">
                <a:solidFill>
                  <a:srgbClr val="00B0F0"/>
                </a:solidFill>
              </a:rPr>
              <a:t>„</a:t>
            </a:r>
            <a:r>
              <a:rPr lang="sl-SI" sz="2400" b="1" u="sng" dirty="0">
                <a:solidFill>
                  <a:srgbClr val="00B0F0"/>
                </a:solidFill>
              </a:rPr>
              <a:t>sistematično</a:t>
            </a:r>
            <a:r>
              <a:rPr lang="sl-SI" sz="2000" dirty="0" smtClean="0">
                <a:solidFill>
                  <a:srgbClr val="00B0F0"/>
                </a:solidFill>
              </a:rPr>
              <a:t>“</a:t>
            </a:r>
            <a:r>
              <a:rPr lang="sl-SI" sz="2000" dirty="0"/>
              <a:t>: </a:t>
            </a:r>
            <a:r>
              <a:rPr lang="sl-SI" sz="2000" dirty="0" smtClean="0"/>
              <a:t> </a:t>
            </a:r>
            <a:r>
              <a:rPr lang="sl-SI" sz="2000" b="1" dirty="0" smtClean="0"/>
              <a:t>vnaprej </a:t>
            </a:r>
            <a:r>
              <a:rPr lang="sl-SI" sz="2000" b="1" dirty="0"/>
              <a:t>določeno, organizirano ali </a:t>
            </a:r>
            <a:r>
              <a:rPr lang="sl-SI" sz="2000" b="1" dirty="0" smtClean="0"/>
              <a:t>metodično ali </a:t>
            </a:r>
            <a:r>
              <a:rPr lang="sl-SI" sz="2000" dirty="0" smtClean="0"/>
              <a:t>poteka </a:t>
            </a:r>
            <a:r>
              <a:rPr lang="sl-SI" sz="2000" dirty="0"/>
              <a:t>kot del splošnega načrta zbiranja </a:t>
            </a:r>
            <a:r>
              <a:rPr lang="sl-SI" sz="2000" dirty="0" smtClean="0"/>
              <a:t>OP, se </a:t>
            </a:r>
            <a:r>
              <a:rPr lang="sl-SI" sz="2000" dirty="0"/>
              <a:t>izvaja kot </a:t>
            </a:r>
            <a:r>
              <a:rPr lang="sl-SI" sz="2000" b="1" dirty="0"/>
              <a:t>del </a:t>
            </a:r>
            <a:r>
              <a:rPr lang="sl-SI" sz="2000" b="1" dirty="0" smtClean="0"/>
              <a:t>strategije</a:t>
            </a:r>
          </a:p>
          <a:p>
            <a:pPr lvl="0" fontAlgn="base"/>
            <a:endParaRPr lang="sl-SI" sz="2000" b="1" dirty="0">
              <a:latin typeface="+mn-lt"/>
            </a:endParaRPr>
          </a:p>
          <a:p>
            <a:pPr lvl="0" fontAlgn="base"/>
            <a:r>
              <a:rPr lang="sl-SI" sz="2000" b="1" dirty="0" smtClean="0">
                <a:solidFill>
                  <a:srgbClr val="FF0000"/>
                </a:solidFill>
              </a:rPr>
              <a:t>----------------</a:t>
            </a:r>
            <a:r>
              <a:rPr lang="sl-SI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&gt;</a:t>
            </a:r>
            <a:endParaRPr lang="sl-SI" sz="2000" b="1" dirty="0">
              <a:solidFill>
                <a:srgbClr val="FF0000"/>
              </a:solidFill>
            </a:endParaRPr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xmlns="" id="{97ACFD6B-268E-4217-A7A7-1B30F51E4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085184"/>
            <a:ext cx="1700872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97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404664"/>
            <a:ext cx="3024336" cy="95436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2500" b="1" dirty="0">
                <a:solidFill>
                  <a:srgbClr val="FF0000"/>
                </a:solidFill>
                <a:latin typeface="Calibri" pitchFamily="34" charset="0"/>
              </a:rPr>
              <a:t>Uporaba GDPR </a:t>
            </a:r>
            <a:endParaRPr lang="en-US" sz="25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229600" cy="5040560"/>
          </a:xfrm>
        </p:spPr>
        <p:txBody>
          <a:bodyPr>
            <a:normAutofit fontScale="25000" lnSpcReduction="20000"/>
          </a:bodyPr>
          <a:lstStyle/>
          <a:p>
            <a:pPr marL="457200" lvl="1" indent="-457200">
              <a:lnSpc>
                <a:spcPct val="90000"/>
              </a:lnSpc>
              <a:buAutoNum type="arabicPeriod"/>
            </a:pPr>
            <a:endParaRPr lang="sl-SI" sz="2400" dirty="0"/>
          </a:p>
          <a:p>
            <a:pPr marL="457200" lvl="1" indent="-457200">
              <a:lnSpc>
                <a:spcPct val="90000"/>
              </a:lnSpc>
              <a:buAutoNum type="arabicPeriod"/>
            </a:pPr>
            <a:r>
              <a:rPr lang="sl-SI" sz="9200" dirty="0"/>
              <a:t>Obdelava v celoti ali delno </a:t>
            </a:r>
            <a:r>
              <a:rPr lang="sl-SI" sz="9200" u="sng" dirty="0">
                <a:solidFill>
                  <a:srgbClr val="FF0000"/>
                </a:solidFill>
              </a:rPr>
              <a:t>avtomatizirana</a:t>
            </a:r>
            <a:r>
              <a:rPr lang="sl-SI" sz="9200" dirty="0"/>
              <a:t> </a:t>
            </a:r>
            <a:r>
              <a:rPr lang="sl-SI" sz="9200" u="sng" dirty="0"/>
              <a:t>ali</a:t>
            </a:r>
            <a:r>
              <a:rPr lang="sl-SI" sz="9200" dirty="0"/>
              <a:t> </a:t>
            </a:r>
            <a:r>
              <a:rPr lang="sl-SI" sz="9200" u="sng" dirty="0">
                <a:solidFill>
                  <a:srgbClr val="FF0000"/>
                </a:solidFill>
              </a:rPr>
              <a:t>zbirka OP</a:t>
            </a:r>
            <a:r>
              <a:rPr lang="sl-SI" sz="9200" dirty="0"/>
              <a:t>.</a:t>
            </a:r>
          </a:p>
          <a:p>
            <a:pPr marL="457200" lvl="1" indent="-457200">
              <a:lnSpc>
                <a:spcPct val="90000"/>
              </a:lnSpc>
              <a:buAutoNum type="arabicPeriod"/>
            </a:pPr>
            <a:endParaRPr lang="sl-SI" sz="9200" dirty="0"/>
          </a:p>
          <a:p>
            <a:pPr marL="457200" lvl="1" indent="-457200">
              <a:lnSpc>
                <a:spcPct val="90000"/>
              </a:lnSpc>
              <a:buAutoNum type="arabicPeriod"/>
            </a:pPr>
            <a:r>
              <a:rPr lang="sl-SI" sz="9200" u="sng" dirty="0"/>
              <a:t>GDPR se </a:t>
            </a:r>
            <a:r>
              <a:rPr lang="sl-SI" sz="9200" b="1" u="sng" dirty="0">
                <a:solidFill>
                  <a:srgbClr val="FF0000"/>
                </a:solidFill>
              </a:rPr>
              <a:t>NE</a:t>
            </a:r>
            <a:r>
              <a:rPr lang="sl-SI" sz="9200" u="sng" dirty="0"/>
              <a:t> uporablja </a:t>
            </a:r>
            <a:r>
              <a:rPr lang="sl-SI" sz="9200" b="1" u="sng" dirty="0">
                <a:solidFill>
                  <a:srgbClr val="FF0000"/>
                </a:solidFill>
              </a:rPr>
              <a:t>(LE) </a:t>
            </a:r>
            <a:r>
              <a:rPr lang="sl-SI" sz="9200" u="sng" dirty="0"/>
              <a:t>za obdelavo OP:</a:t>
            </a:r>
          </a:p>
          <a:p>
            <a:pPr marL="457200" lvl="1" indent="-457200">
              <a:lnSpc>
                <a:spcPct val="90000"/>
              </a:lnSpc>
              <a:buAutoNum type="arabicPeriod"/>
            </a:pPr>
            <a:endParaRPr lang="sl-SI" sz="9200" dirty="0"/>
          </a:p>
          <a:p>
            <a:pPr marL="457200" lvl="1" indent="-457200">
              <a:lnSpc>
                <a:spcPct val="90000"/>
              </a:lnSpc>
              <a:buAutoNum type="alphaLcParenBoth"/>
            </a:pPr>
            <a:r>
              <a:rPr lang="sl-SI" sz="9200" dirty="0"/>
              <a:t>če dejavnost izven </a:t>
            </a:r>
            <a:r>
              <a:rPr lang="sl-SI" sz="9200" u="sng" dirty="0"/>
              <a:t>uporabe prava EU </a:t>
            </a:r>
            <a:r>
              <a:rPr lang="sl-SI" sz="9200" dirty="0"/>
              <a:t>(nacionalna varnost);</a:t>
            </a:r>
          </a:p>
          <a:p>
            <a:pPr marL="457200" lvl="1" indent="-457200">
              <a:lnSpc>
                <a:spcPct val="90000"/>
              </a:lnSpc>
              <a:buAutoNum type="alphaLcParenBoth"/>
            </a:pPr>
            <a:endParaRPr lang="sl-SI" sz="9200" dirty="0"/>
          </a:p>
          <a:p>
            <a:pPr marL="457200" lvl="1" indent="-457200">
              <a:lnSpc>
                <a:spcPct val="90000"/>
              </a:lnSpc>
              <a:buAutoNum type="alphaLcParenBoth"/>
            </a:pPr>
            <a:r>
              <a:rPr lang="sl-SI" sz="9200" dirty="0"/>
              <a:t>ko DČ izvajajo </a:t>
            </a:r>
            <a:r>
              <a:rPr lang="sl-SI" sz="9200" u="sng" dirty="0"/>
              <a:t>skupno zunanjo in varnostno politiko</a:t>
            </a:r>
            <a:r>
              <a:rPr lang="sl-SI" sz="9200" dirty="0"/>
              <a:t>;</a:t>
            </a:r>
          </a:p>
          <a:p>
            <a:pPr marL="457200" lvl="1" indent="-457200">
              <a:lnSpc>
                <a:spcPct val="90000"/>
              </a:lnSpc>
              <a:buAutoNum type="alphaLcParenBoth"/>
            </a:pPr>
            <a:endParaRPr lang="sl-SI" sz="9200" dirty="0"/>
          </a:p>
          <a:p>
            <a:pPr marL="457200" lvl="1" indent="-457200">
              <a:lnSpc>
                <a:spcPct val="90000"/>
              </a:lnSpc>
              <a:buAutoNum type="alphaLcParenBoth"/>
            </a:pPr>
            <a:r>
              <a:rPr lang="sl-SI" sz="9200" dirty="0"/>
              <a:t>če </a:t>
            </a:r>
            <a:r>
              <a:rPr lang="sl-SI" sz="9200" u="sng" dirty="0"/>
              <a:t>fiz. oseba </a:t>
            </a:r>
            <a:r>
              <a:rPr lang="sl-SI" sz="9200" dirty="0"/>
              <a:t>za </a:t>
            </a:r>
            <a:r>
              <a:rPr lang="sl-SI" sz="9200" u="sng" dirty="0">
                <a:solidFill>
                  <a:srgbClr val="FF0000"/>
                </a:solidFill>
              </a:rPr>
              <a:t>popolnoma</a:t>
            </a:r>
            <a:r>
              <a:rPr lang="sl-SI" sz="9200" dirty="0">
                <a:solidFill>
                  <a:srgbClr val="FF0000"/>
                </a:solidFill>
              </a:rPr>
              <a:t> (izključno) osebno/domačo rabo</a:t>
            </a:r>
            <a:r>
              <a:rPr lang="sl-SI" sz="9200" dirty="0"/>
              <a:t>;</a:t>
            </a:r>
          </a:p>
          <a:p>
            <a:pPr marL="457200" lvl="1" indent="-457200">
              <a:lnSpc>
                <a:spcPct val="90000"/>
              </a:lnSpc>
              <a:buAutoNum type="alphaLcParenBoth"/>
            </a:pPr>
            <a:endParaRPr lang="sl-SI" sz="9200" dirty="0"/>
          </a:p>
          <a:p>
            <a:pPr marL="457200" lvl="1" indent="-457200">
              <a:lnSpc>
                <a:spcPct val="90000"/>
              </a:lnSpc>
              <a:buAutoNum type="alphaLcParenBoth"/>
            </a:pPr>
            <a:r>
              <a:rPr lang="sl-SI" sz="9200" u="sng" dirty="0">
                <a:solidFill>
                  <a:srgbClr val="FF0000"/>
                </a:solidFill>
              </a:rPr>
              <a:t>organi za preprečevanje/preiskovanje/odkrivanje/pregon KD </a:t>
            </a:r>
            <a:r>
              <a:rPr lang="sl-SI" sz="9200" dirty="0"/>
              <a:t>ali </a:t>
            </a:r>
            <a:r>
              <a:rPr lang="sl-SI" sz="9200" u="sng" dirty="0"/>
              <a:t>izvrševanje </a:t>
            </a:r>
            <a:r>
              <a:rPr lang="sl-SI" sz="9200" u="sng" dirty="0" err="1"/>
              <a:t>kaz</a:t>
            </a:r>
            <a:r>
              <a:rPr lang="sl-SI" sz="9200" u="sng" dirty="0"/>
              <a:t>. sankcij</a:t>
            </a:r>
            <a:r>
              <a:rPr lang="sl-SI" sz="9200" dirty="0"/>
              <a:t>, varovanje grožnjam javne varnosti</a:t>
            </a:r>
          </a:p>
          <a:p>
            <a:pPr marL="457200" lvl="1" indent="-457200">
              <a:lnSpc>
                <a:spcPct val="90000"/>
              </a:lnSpc>
              <a:buAutoNum type="alphaLcParenBoth"/>
            </a:pPr>
            <a:endParaRPr lang="sl-SI" sz="9200" dirty="0"/>
          </a:p>
          <a:p>
            <a:pPr marL="457200" lvl="1" indent="-457200">
              <a:lnSpc>
                <a:spcPct val="90000"/>
              </a:lnSpc>
              <a:buAutoNum type="alphaLcParenBoth"/>
            </a:pPr>
            <a:r>
              <a:rPr lang="sl-SI" altLang="sl-SI" sz="9200" u="sng" dirty="0"/>
              <a:t>sodišča</a:t>
            </a:r>
            <a:r>
              <a:rPr lang="sl-SI" altLang="sl-SI" sz="9200" dirty="0"/>
              <a:t> v  „dejavnosti sojenja“. </a:t>
            </a:r>
            <a:r>
              <a:rPr lang="sl-SI" altLang="sl-SI" sz="9200" u="sng" dirty="0"/>
              <a:t> </a:t>
            </a:r>
            <a:endParaRPr lang="sl-SI" sz="9200" u="sng" dirty="0"/>
          </a:p>
          <a:p>
            <a:pPr>
              <a:lnSpc>
                <a:spcPct val="90000"/>
              </a:lnSpc>
            </a:pPr>
            <a:endParaRPr lang="sl-SI" sz="9600" dirty="0">
              <a:latin typeface="Calibri" pitchFamily="34" charset="0"/>
            </a:endParaRPr>
          </a:p>
          <a:p>
            <a:endParaRPr lang="sl-SI" sz="2000" dirty="0">
              <a:latin typeface="Calibri" pitchFamily="34" charset="0"/>
            </a:endParaRPr>
          </a:p>
          <a:p>
            <a:pPr lvl="1"/>
            <a:endParaRPr lang="sl-SI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99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4FB3C-5A74-4483-BF5A-B531D7C6DB11}" type="slidenum">
              <a:rPr lang="sl-SI" smtClean="0"/>
              <a:pPr>
                <a:defRPr/>
              </a:pPr>
              <a:t>30</a:t>
            </a:fld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251520" y="764704"/>
            <a:ext cx="8712968" cy="55446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sl-SI" sz="2400" b="1" u="sng" dirty="0" smtClean="0"/>
          </a:p>
          <a:p>
            <a:r>
              <a:rPr lang="sl-SI" sz="2200" b="1" u="sng" dirty="0" smtClean="0">
                <a:solidFill>
                  <a:srgbClr val="00B0F0"/>
                </a:solidFill>
              </a:rPr>
              <a:t>Dejavnosti</a:t>
            </a:r>
            <a:r>
              <a:rPr lang="sl-SI" sz="2200" dirty="0">
                <a:solidFill>
                  <a:srgbClr val="00B0F0"/>
                </a:solidFill>
              </a:rPr>
              <a:t>, ki </a:t>
            </a:r>
            <a:r>
              <a:rPr lang="sl-SI" sz="2200" dirty="0" smtClean="0">
                <a:solidFill>
                  <a:srgbClr val="00B0F0"/>
                </a:solidFill>
              </a:rPr>
              <a:t>so </a:t>
            </a:r>
            <a:r>
              <a:rPr lang="sl-SI" sz="2200" dirty="0">
                <a:solidFill>
                  <a:srgbClr val="00B0F0"/>
                </a:solidFill>
              </a:rPr>
              <a:t>lahko </a:t>
            </a:r>
            <a:r>
              <a:rPr lang="sl-SI" sz="2200" b="1" dirty="0" smtClean="0">
                <a:solidFill>
                  <a:srgbClr val="00B0F0"/>
                </a:solidFill>
              </a:rPr>
              <a:t>redno </a:t>
            </a:r>
            <a:r>
              <a:rPr lang="sl-SI" sz="2200" b="1" dirty="0">
                <a:solidFill>
                  <a:srgbClr val="00B0F0"/>
                </a:solidFill>
              </a:rPr>
              <a:t>in sistematično </a:t>
            </a:r>
            <a:r>
              <a:rPr lang="sl-SI" sz="2200" b="1" dirty="0" smtClean="0">
                <a:solidFill>
                  <a:srgbClr val="00B0F0"/>
                </a:solidFill>
              </a:rPr>
              <a:t>spremljanje: </a:t>
            </a:r>
            <a:endParaRPr lang="sl-SI" sz="22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/>
              <a:t>upravljanje </a:t>
            </a:r>
            <a:r>
              <a:rPr lang="sl-SI" sz="2000" b="1" dirty="0"/>
              <a:t>telekomunikacijskega omrežja</a:t>
            </a:r>
            <a:r>
              <a:rPr lang="sl-SI" sz="2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zagotavljanje </a:t>
            </a:r>
            <a:r>
              <a:rPr lang="sl-SI" sz="2000" b="1" dirty="0"/>
              <a:t>telekomunikacijskih storitev</a:t>
            </a:r>
            <a:r>
              <a:rPr lang="sl-SI" sz="2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 smtClean="0"/>
              <a:t>dejavnosti </a:t>
            </a:r>
            <a:r>
              <a:rPr lang="sl-SI" sz="2000" b="1" dirty="0"/>
              <a:t>trženja, ki temeljijo na </a:t>
            </a:r>
            <a:r>
              <a:rPr lang="sl-SI" sz="2000" b="1" i="1" dirty="0"/>
              <a:t>(več kot </a:t>
            </a:r>
            <a:r>
              <a:rPr lang="sl-SI" sz="2000" b="1" i="1" dirty="0" smtClean="0"/>
              <a:t>le kontaktnih</a:t>
            </a:r>
            <a:r>
              <a:rPr lang="sl-SI" sz="2000" b="1" i="1" dirty="0"/>
              <a:t>)</a:t>
            </a:r>
            <a:r>
              <a:rPr lang="sl-SI" sz="2000" b="1" dirty="0"/>
              <a:t> </a:t>
            </a:r>
            <a:r>
              <a:rPr lang="sl-SI" sz="2000" b="1" dirty="0" smtClean="0"/>
              <a:t>OP</a:t>
            </a:r>
            <a:r>
              <a:rPr lang="sl-SI" sz="2000" dirty="0" smtClean="0"/>
              <a:t>, </a:t>
            </a:r>
            <a:endParaRPr lang="sl-S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rgbClr val="FF0000"/>
                </a:solidFill>
              </a:rPr>
              <a:t>oblikovanje profilov </a:t>
            </a:r>
            <a:r>
              <a:rPr lang="sl-SI" sz="2000" dirty="0"/>
              <a:t>in točkovanje za namene ocene tveganja (npr. zaradi kreditnega točkovanja, določitve zavarovalnih premij, preprečevanja goljufij, odkrivanja pranja denarja), </a:t>
            </a:r>
            <a:endParaRPr lang="sl-SI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/>
              <a:t>sledenje</a:t>
            </a:r>
            <a:r>
              <a:rPr lang="sl-SI" sz="2000" dirty="0"/>
              <a:t> geografskemu položaju, npr. z mobilnimi napravami,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/>
              <a:t>programi zvestobe</a:t>
            </a:r>
            <a:r>
              <a:rPr lang="sl-SI" sz="2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oglaševanje na podlagi </a:t>
            </a:r>
            <a:r>
              <a:rPr lang="sl-SI" sz="2000" b="1" dirty="0"/>
              <a:t>vedenjskih vzorcev</a:t>
            </a:r>
            <a:r>
              <a:rPr lang="sl-SI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spremljanje podatkov o </a:t>
            </a:r>
            <a:r>
              <a:rPr lang="sl-SI" sz="2000" b="1" dirty="0"/>
              <a:t>počutju, telesni pripravljenosti in zdravju </a:t>
            </a:r>
            <a:r>
              <a:rPr lang="sl-SI" sz="2000" dirty="0"/>
              <a:t>prek nosljivih naprav („wearables“),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(</a:t>
            </a:r>
            <a:r>
              <a:rPr lang="sl-SI" sz="2000" b="1" dirty="0"/>
              <a:t>obsežni) videonadzorni sistemi</a:t>
            </a:r>
            <a:r>
              <a:rPr lang="sl-SI" sz="2000" dirty="0"/>
              <a:t>, </a:t>
            </a:r>
            <a:r>
              <a:rPr lang="sl-SI" sz="2000" b="1" dirty="0" smtClean="0"/>
              <a:t>povezane </a:t>
            </a:r>
            <a:r>
              <a:rPr lang="sl-SI" sz="2000" b="1" dirty="0"/>
              <a:t>naprave, </a:t>
            </a:r>
            <a:r>
              <a:rPr lang="sl-SI" sz="2000" b="1" dirty="0">
                <a:solidFill>
                  <a:srgbClr val="FF0000"/>
                </a:solidFill>
              </a:rPr>
              <a:t>npr. pametni števci</a:t>
            </a:r>
            <a:r>
              <a:rPr lang="sl-SI" sz="2000" b="1" dirty="0"/>
              <a:t>, pametni avtomobili, </a:t>
            </a:r>
            <a:r>
              <a:rPr lang="sl-SI" sz="2000" b="1" dirty="0" smtClean="0"/>
              <a:t>povezani </a:t>
            </a:r>
            <a:r>
              <a:rPr lang="sl-SI" sz="2000" b="1" dirty="0"/>
              <a:t>sistemi za avtomatizacijo doma itd.  </a:t>
            </a:r>
          </a:p>
          <a:p>
            <a:pPr lvl="0" fontAlgn="base"/>
            <a:endParaRPr lang="sl-SI" sz="2000" dirty="0"/>
          </a:p>
          <a:p>
            <a:endParaRPr lang="sl-SI" sz="2400" dirty="0">
              <a:latin typeface="+mn-lt"/>
            </a:endParaRPr>
          </a:p>
          <a:p>
            <a:pPr lvl="1"/>
            <a:endParaRPr lang="sl-SI" sz="2400" dirty="0">
              <a:latin typeface="+mn-lt"/>
            </a:endParaRPr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xmlns="" id="{97ACFD6B-268E-4217-A7A7-1B30F51E4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302" y="5387138"/>
            <a:ext cx="891235" cy="562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5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722722" y="404664"/>
            <a:ext cx="8129588" cy="914400"/>
          </a:xfrm>
        </p:spPr>
        <p:txBody>
          <a:bodyPr>
            <a:normAutofit/>
          </a:bodyPr>
          <a:lstStyle/>
          <a:p>
            <a:r>
              <a:rPr lang="pl-PL" sz="2300" b="1" dirty="0">
                <a:solidFill>
                  <a:srgbClr val="FF0000"/>
                </a:solidFill>
              </a:rPr>
              <a:t>Varovan položaj DPO</a:t>
            </a:r>
          </a:p>
        </p:txBody>
      </p:sp>
      <p:sp>
        <p:nvSpPr>
          <p:cNvPr id="2" name="Pravokotnik 1"/>
          <p:cNvSpPr/>
          <p:nvPr/>
        </p:nvSpPr>
        <p:spPr>
          <a:xfrm>
            <a:off x="611560" y="980728"/>
            <a:ext cx="8245424" cy="55446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sl-SI" sz="2000" dirty="0"/>
              <a:t> </a:t>
            </a:r>
            <a:r>
              <a:rPr lang="sl-SI" sz="2100" dirty="0"/>
              <a:t>1. </a:t>
            </a:r>
            <a:r>
              <a:rPr lang="sl-SI" sz="2100" b="1" dirty="0"/>
              <a:t>ustrezno + pravočasno vključen</a:t>
            </a:r>
            <a:r>
              <a:rPr lang="sl-SI" sz="2100" dirty="0"/>
              <a:t> v vse zadeve VOP,</a:t>
            </a:r>
          </a:p>
          <a:p>
            <a:endParaRPr lang="sl-SI" sz="2100" dirty="0"/>
          </a:p>
          <a:p>
            <a:r>
              <a:rPr lang="sl-SI" sz="2100" dirty="0"/>
              <a:t>2. zagotovljeno</a:t>
            </a:r>
            <a:r>
              <a:rPr lang="sl-SI" sz="2100" b="1" dirty="0"/>
              <a:t>: *sredstva,  *</a:t>
            </a:r>
            <a:r>
              <a:rPr lang="sl-SI" sz="2100" dirty="0"/>
              <a:t>dostop do </a:t>
            </a:r>
            <a:r>
              <a:rPr lang="sl-SI" sz="2100" b="1" dirty="0"/>
              <a:t>OP in dejanj obdelave</a:t>
            </a:r>
            <a:r>
              <a:rPr lang="sl-SI" sz="2100" dirty="0"/>
              <a:t>,  </a:t>
            </a:r>
          </a:p>
          <a:p>
            <a:r>
              <a:rPr lang="sl-SI" sz="2100" dirty="0"/>
              <a:t>                             *</a:t>
            </a:r>
            <a:r>
              <a:rPr lang="sl-SI" sz="2100" b="1" dirty="0"/>
              <a:t>ohranjanje strokovnega znanja,</a:t>
            </a:r>
            <a:endParaRPr lang="sl-SI" sz="2100" dirty="0"/>
          </a:p>
          <a:p>
            <a:endParaRPr lang="sl-SI" sz="2100" dirty="0"/>
          </a:p>
          <a:p>
            <a:r>
              <a:rPr lang="sl-SI" sz="2100" dirty="0"/>
              <a:t>3. pri opravljanju nalog </a:t>
            </a:r>
            <a:r>
              <a:rPr lang="sl-SI" sz="2100" b="1" dirty="0"/>
              <a:t>ne sme prejemati nobenih navodil,</a:t>
            </a:r>
            <a:r>
              <a:rPr lang="sl-SI" sz="2100" dirty="0"/>
              <a:t> </a:t>
            </a:r>
          </a:p>
          <a:p>
            <a:endParaRPr lang="sl-SI" sz="2100" dirty="0"/>
          </a:p>
          <a:p>
            <a:r>
              <a:rPr lang="sl-SI" sz="2100" dirty="0"/>
              <a:t>4. </a:t>
            </a:r>
            <a:r>
              <a:rPr lang="sl-SI" sz="2100" b="1" dirty="0"/>
              <a:t>ne razrešen </a:t>
            </a:r>
            <a:r>
              <a:rPr lang="sl-SI" sz="2100" dirty="0"/>
              <a:t>ali </a:t>
            </a:r>
            <a:r>
              <a:rPr lang="sl-SI" sz="2100" b="1" dirty="0"/>
              <a:t>kaznovan</a:t>
            </a:r>
            <a:r>
              <a:rPr lang="sl-SI" sz="2100" dirty="0"/>
              <a:t> zaradi opravljanja nalog, </a:t>
            </a:r>
          </a:p>
          <a:p>
            <a:endParaRPr lang="sl-SI" sz="2100" dirty="0"/>
          </a:p>
          <a:p>
            <a:r>
              <a:rPr lang="sl-SI" sz="2100" dirty="0"/>
              <a:t>5. </a:t>
            </a:r>
            <a:r>
              <a:rPr lang="sl-SI" sz="2100" b="1" dirty="0"/>
              <a:t>neposredno poroča najvišji upravi </a:t>
            </a:r>
            <a:r>
              <a:rPr lang="sl-SI" sz="2100" dirty="0"/>
              <a:t>upravljavca/obdelovalca,</a:t>
            </a:r>
          </a:p>
          <a:p>
            <a:endParaRPr lang="sl-SI" sz="2100" dirty="0"/>
          </a:p>
          <a:p>
            <a:r>
              <a:rPr lang="sl-SI" sz="2100" dirty="0"/>
              <a:t>6. p</a:t>
            </a:r>
            <a:r>
              <a:rPr lang="sl-SI" sz="2100" b="1" dirty="0"/>
              <a:t>osamezniki</a:t>
            </a:r>
            <a:r>
              <a:rPr lang="sl-SI" sz="2100" dirty="0"/>
              <a:t> lahko </a:t>
            </a:r>
            <a:r>
              <a:rPr lang="sl-SI" sz="2100" b="1" dirty="0"/>
              <a:t>z DPO stopijo v stik </a:t>
            </a:r>
            <a:r>
              <a:rPr lang="sl-SI" sz="2100" dirty="0"/>
              <a:t>glede vseh vprašanj glede    </a:t>
            </a:r>
          </a:p>
          <a:p>
            <a:r>
              <a:rPr lang="sl-SI" sz="2100" dirty="0"/>
              <a:t>    obdelave njihovih OP, in uresničevanjem njihovih pravic,</a:t>
            </a:r>
          </a:p>
          <a:p>
            <a:endParaRPr lang="sl-SI" sz="2100" dirty="0"/>
          </a:p>
          <a:p>
            <a:r>
              <a:rPr lang="sl-SI" sz="2100" dirty="0"/>
              <a:t>7. dolžnost</a:t>
            </a:r>
            <a:r>
              <a:rPr lang="sl-SI" sz="2100" b="1" dirty="0"/>
              <a:t> varovati skrivnost ali zaupnost </a:t>
            </a:r>
            <a:r>
              <a:rPr lang="sl-SI" sz="2100" dirty="0"/>
              <a:t>po pravu EU ali DČ.</a:t>
            </a:r>
          </a:p>
          <a:p>
            <a:endParaRPr lang="sl-SI" sz="2100" dirty="0"/>
          </a:p>
          <a:p>
            <a:r>
              <a:rPr lang="sl-SI" sz="2100" dirty="0"/>
              <a:t>8. </a:t>
            </a:r>
            <a:r>
              <a:rPr lang="sl-SI" sz="2100" b="1" dirty="0"/>
              <a:t>druge naloge, </a:t>
            </a:r>
            <a:r>
              <a:rPr lang="sl-SI" sz="2100" dirty="0"/>
              <a:t>če upravljavec zagotovi, da </a:t>
            </a:r>
            <a:r>
              <a:rPr lang="sl-SI" sz="2100" b="1" dirty="0"/>
              <a:t>ni nasprotja interesov.</a:t>
            </a:r>
          </a:p>
          <a:p>
            <a:pPr marL="457200" indent="-457200">
              <a:buAutoNum type="arabicPeriod"/>
            </a:pPr>
            <a:endParaRPr lang="sl-SI" sz="2000" dirty="0"/>
          </a:p>
          <a:p>
            <a:endParaRPr lang="sl-SI" sz="2000" dirty="0"/>
          </a:p>
          <a:p>
            <a:endParaRPr lang="sl-SI" sz="2000" dirty="0"/>
          </a:p>
          <a:p>
            <a:pPr lvl="1"/>
            <a:endParaRPr lang="sl-SI" sz="2000" dirty="0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4FB3C-5A74-4483-BF5A-B531D7C6DB11}" type="slidenum">
              <a:rPr lang="sl-SI" smtClean="0"/>
              <a:pPr>
                <a:defRPr/>
              </a:pPr>
              <a:t>31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2984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571500" y="44624"/>
            <a:ext cx="8129588" cy="914400"/>
          </a:xfrm>
        </p:spPr>
        <p:txBody>
          <a:bodyPr>
            <a:normAutofit/>
          </a:bodyPr>
          <a:lstStyle/>
          <a:p>
            <a:r>
              <a:rPr lang="sl-SI" sz="2400" i="1" dirty="0" smtClean="0">
                <a:solidFill>
                  <a:srgbClr val="FF0000"/>
                </a:solidFill>
              </a:rPr>
              <a:t>                                               </a:t>
            </a:r>
            <a:br>
              <a:rPr lang="sl-SI" sz="2400" i="1" dirty="0" smtClean="0">
                <a:solidFill>
                  <a:srgbClr val="FF0000"/>
                </a:solidFill>
              </a:rPr>
            </a:br>
            <a:r>
              <a:rPr lang="sl-SI" sz="2400" i="1" dirty="0">
                <a:solidFill>
                  <a:srgbClr val="FF0000"/>
                </a:solidFill>
              </a:rPr>
              <a:t> </a:t>
            </a:r>
            <a:r>
              <a:rPr lang="sl-SI" sz="2400" i="1" dirty="0" smtClean="0">
                <a:solidFill>
                  <a:srgbClr val="FF0000"/>
                </a:solidFill>
              </a:rPr>
              <a:t>                                               </a:t>
            </a:r>
            <a:r>
              <a:rPr lang="sl-SI" sz="2600" b="1" dirty="0" smtClean="0">
                <a:solidFill>
                  <a:srgbClr val="FF0000"/>
                </a:solidFill>
              </a:rPr>
              <a:t>Nasprotje interesov (38. člen)  </a:t>
            </a:r>
            <a:endParaRPr lang="sl-SI" sz="2600" b="1" dirty="0">
              <a:solidFill>
                <a:srgbClr val="FF0000"/>
              </a:solidFill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4FB3C-5A74-4483-BF5A-B531D7C6DB11}" type="slidenum">
              <a:rPr lang="sl-SI" smtClean="0"/>
              <a:pPr>
                <a:defRPr/>
              </a:pPr>
              <a:t>32</a:t>
            </a:fld>
            <a:endParaRPr lang="sl-SI"/>
          </a:p>
        </p:txBody>
      </p:sp>
      <p:sp>
        <p:nvSpPr>
          <p:cNvPr id="2" name="Pravokotnik 1"/>
          <p:cNvSpPr/>
          <p:nvPr/>
        </p:nvSpPr>
        <p:spPr>
          <a:xfrm>
            <a:off x="251520" y="764704"/>
            <a:ext cx="8712968" cy="55446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sl-SI" sz="2400" dirty="0" smtClean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21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300" dirty="0" smtClean="0"/>
              <a:t>DPO </a:t>
            </a:r>
            <a:r>
              <a:rPr lang="sl-SI" sz="2300" dirty="0">
                <a:solidFill>
                  <a:srgbClr val="FF0000"/>
                </a:solidFill>
              </a:rPr>
              <a:t>ne sme </a:t>
            </a:r>
            <a:r>
              <a:rPr lang="sl-SI" sz="2300" dirty="0" smtClean="0"/>
              <a:t>imeti </a:t>
            </a:r>
            <a:r>
              <a:rPr lang="sl-SI" sz="2300" dirty="0"/>
              <a:t>položaja, </a:t>
            </a:r>
            <a:r>
              <a:rPr lang="sl-SI" sz="2300" dirty="0" smtClean="0"/>
              <a:t>kjer </a:t>
            </a:r>
            <a:r>
              <a:rPr lang="sl-SI" sz="2300" b="1" dirty="0" smtClean="0"/>
              <a:t>določa namene + sredstva obdelave</a:t>
            </a:r>
            <a:endParaRPr lang="sl-SI" sz="23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23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2300" b="1" dirty="0" smtClean="0"/>
              <a:t>NE: položaji </a:t>
            </a:r>
            <a:r>
              <a:rPr lang="sl-SI" sz="2300" b="1" dirty="0"/>
              <a:t>višjega vodstva </a:t>
            </a:r>
            <a:r>
              <a:rPr lang="sl-SI" sz="2300" b="1" dirty="0" smtClean="0"/>
              <a:t>(izvršni </a:t>
            </a:r>
            <a:r>
              <a:rPr lang="sl-SI" sz="2300" b="1" dirty="0"/>
              <a:t>direktor, operativni direktor, finančni direktor, vodja </a:t>
            </a:r>
            <a:r>
              <a:rPr lang="sl-SI" sz="2300" b="1" dirty="0" smtClean="0"/>
              <a:t>interne zdravstvene </a:t>
            </a:r>
            <a:r>
              <a:rPr lang="sl-SI" sz="2300" b="1" dirty="0"/>
              <a:t>službe, vodja oddelka za trženje, vodja službe za človeške vire ali vodja oddelkov za informacijsko </a:t>
            </a:r>
            <a:r>
              <a:rPr lang="sl-SI" sz="2300" b="1" dirty="0" smtClean="0"/>
              <a:t>tehnologijo, ….)</a:t>
            </a:r>
            <a:r>
              <a:rPr lang="sl-SI" sz="2300" dirty="0" smtClean="0"/>
              <a:t> </a:t>
            </a:r>
            <a:r>
              <a:rPr lang="sl-SI" sz="2300" dirty="0"/>
              <a:t>in tudi druge vloge na nižji ravni organizacijske strukture, če taki položaji ali vloge vodijo </a:t>
            </a:r>
            <a:r>
              <a:rPr lang="sl-SI" sz="2300" u="sng" dirty="0"/>
              <a:t>v določitev namenov in sredstev obdelave</a:t>
            </a:r>
            <a:r>
              <a:rPr lang="sl-SI" sz="2300" dirty="0"/>
              <a:t>. </a:t>
            </a:r>
            <a:endParaRPr lang="sl-SI" sz="23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>
              <a:latin typeface="+mn-lt"/>
            </a:endParaRPr>
          </a:p>
          <a:p>
            <a:endParaRPr lang="sl-SI" sz="2000" dirty="0">
              <a:latin typeface="+mn-lt"/>
            </a:endParaRPr>
          </a:p>
          <a:p>
            <a:endParaRPr lang="sl-SI" sz="2000" dirty="0">
              <a:latin typeface="+mn-lt"/>
            </a:endParaRPr>
          </a:p>
          <a:p>
            <a:pPr lvl="1"/>
            <a:endParaRPr lang="sl-S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5729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67C6AEA4-EEBB-42EB-BEA5-3C3EDCED0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056" y="1052736"/>
            <a:ext cx="5501888" cy="569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571500" y="44624"/>
            <a:ext cx="8129588" cy="914400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                                  </a:t>
            </a:r>
            <a:br>
              <a:rPr lang="pl-PL" sz="3200" b="1" dirty="0">
                <a:solidFill>
                  <a:srgbClr val="FF0000"/>
                </a:solidFill>
              </a:rPr>
            </a:br>
            <a:r>
              <a:rPr lang="pl-PL" sz="3200" b="1" dirty="0" smtClean="0">
                <a:solidFill>
                  <a:srgbClr val="FF0000"/>
                </a:solidFill>
              </a:rPr>
              <a:t>                                 </a:t>
            </a:r>
            <a:endParaRPr lang="pl-PL" sz="2700" dirty="0">
              <a:solidFill>
                <a:srgbClr val="FF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51520" y="836712"/>
            <a:ext cx="8568952" cy="55446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sl-SI" sz="2000" dirty="0">
              <a:latin typeface="+mn-lt"/>
            </a:endParaRPr>
          </a:p>
          <a:p>
            <a:r>
              <a:rPr lang="sl-SI" sz="2300" u="sng" dirty="0" smtClean="0">
                <a:latin typeface="+mn-lt"/>
              </a:rPr>
              <a:t>Na vladi sprejet ZVOP-2, 6. člen: </a:t>
            </a:r>
          </a:p>
          <a:p>
            <a:endParaRPr lang="sl-SI" sz="2000" dirty="0"/>
          </a:p>
          <a:p>
            <a:pPr algn="just"/>
            <a:r>
              <a:rPr lang="sl-SI" sz="2400" b="1" dirty="0" smtClean="0">
                <a:solidFill>
                  <a:srgbClr val="FF0000"/>
                </a:solidFill>
              </a:rPr>
              <a:t>„Javni sektor“ </a:t>
            </a:r>
            <a:r>
              <a:rPr lang="sl-SI" sz="2400" dirty="0" smtClean="0"/>
              <a:t>= pomeni javne organe, kar vključuje državne organe, organe SLS, </a:t>
            </a:r>
            <a:r>
              <a:rPr lang="sl-SI" sz="2400" u="sng" dirty="0" smtClean="0"/>
              <a:t>nosilce javnih pooblastil</a:t>
            </a:r>
            <a:r>
              <a:rPr lang="sl-SI" sz="2400" dirty="0" smtClean="0"/>
              <a:t>, javne agencije, javne sklade, </a:t>
            </a:r>
            <a:r>
              <a:rPr lang="sl-SI" sz="2400" u="sng" dirty="0" smtClean="0"/>
              <a:t>javne zavode</a:t>
            </a:r>
            <a:r>
              <a:rPr lang="sl-SI" sz="2400" dirty="0" smtClean="0"/>
              <a:t>, univerze, samostojne visokošolske zavode, samoupravne narodne skupnosti.   </a:t>
            </a:r>
          </a:p>
          <a:p>
            <a:pPr algn="just"/>
            <a:endParaRPr lang="sl-SI" sz="2400" dirty="0"/>
          </a:p>
          <a:p>
            <a:pPr algn="just"/>
            <a:r>
              <a:rPr lang="sl-SI" sz="2400" b="1" u="sng" dirty="0" smtClean="0">
                <a:solidFill>
                  <a:srgbClr val="FF0000"/>
                </a:solidFill>
              </a:rPr>
              <a:t>„Zasebni sektor</a:t>
            </a:r>
            <a:r>
              <a:rPr lang="sl-SI" sz="2400" b="1" dirty="0" smtClean="0">
                <a:solidFill>
                  <a:srgbClr val="FF0000"/>
                </a:solidFill>
              </a:rPr>
              <a:t>“ </a:t>
            </a:r>
            <a:r>
              <a:rPr lang="sl-SI" sz="2400" dirty="0" smtClean="0"/>
              <a:t>= pravne in fizične osebe, ki opravljajo dejavnost po ZGD ali gospodarske javne službe ali obrt in </a:t>
            </a:r>
            <a:r>
              <a:rPr lang="sl-SI" sz="2400" u="sng" dirty="0" smtClean="0"/>
              <a:t>osebe zasebnega prava</a:t>
            </a:r>
            <a:r>
              <a:rPr lang="sl-SI" sz="2400" dirty="0" smtClean="0"/>
              <a:t>, javni gospodarski zavodi, </a:t>
            </a:r>
            <a:r>
              <a:rPr lang="sl-SI" sz="2400" u="sng" dirty="0" smtClean="0"/>
              <a:t>javna podjetja </a:t>
            </a:r>
            <a:r>
              <a:rPr lang="sl-SI" sz="2400" dirty="0" smtClean="0"/>
              <a:t>in </a:t>
            </a:r>
            <a:r>
              <a:rPr lang="sl-SI" sz="2400" u="sng" dirty="0" smtClean="0"/>
              <a:t>gospodarske družbe in izvajalci javnih služb, ne glede na delež/vpliv države ali dejstvo, da so tudi nosilci javnega pooblastila</a:t>
            </a:r>
            <a:r>
              <a:rPr lang="sl-SI" sz="2400" dirty="0" smtClean="0"/>
              <a:t>, SLS ali samoupravne narodnostne skupnosti.  </a:t>
            </a:r>
          </a:p>
          <a:p>
            <a:pPr algn="just"/>
            <a:endParaRPr lang="sl-SI" sz="2400" dirty="0"/>
          </a:p>
          <a:p>
            <a:pPr algn="just"/>
            <a:endParaRPr lang="sl-SI" sz="2400" dirty="0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4FB3C-5A74-4483-BF5A-B531D7C6DB11}" type="slidenum">
              <a:rPr lang="sl-SI" smtClean="0"/>
              <a:pPr>
                <a:defRPr/>
              </a:pPr>
              <a:t>34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0330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571500" y="44624"/>
            <a:ext cx="8129588" cy="914400"/>
          </a:xfrm>
        </p:spPr>
        <p:txBody>
          <a:bodyPr>
            <a:noAutofit/>
          </a:bodyPr>
          <a:lstStyle/>
          <a:p>
            <a:r>
              <a:rPr lang="sl-SI" sz="2600" b="1" u="sng" dirty="0" smtClean="0">
                <a:solidFill>
                  <a:srgbClr val="FF0000"/>
                </a:solidFill>
              </a:rPr>
              <a:t/>
            </a:r>
            <a:br>
              <a:rPr lang="sl-SI" sz="2600" b="1" u="sng" dirty="0" smtClean="0">
                <a:solidFill>
                  <a:srgbClr val="FF0000"/>
                </a:solidFill>
              </a:rPr>
            </a:br>
            <a:r>
              <a:rPr lang="sl-SI" sz="2600" b="1" u="sng" dirty="0" smtClean="0">
                <a:solidFill>
                  <a:srgbClr val="FF0000"/>
                </a:solidFill>
              </a:rPr>
              <a:t/>
            </a:r>
            <a:br>
              <a:rPr lang="sl-SI" sz="2600" b="1" u="sng" dirty="0" smtClean="0">
                <a:solidFill>
                  <a:srgbClr val="FF0000"/>
                </a:solidFill>
              </a:rPr>
            </a:br>
            <a:r>
              <a:rPr lang="sl-SI" sz="2600" b="1" u="sng" dirty="0">
                <a:solidFill>
                  <a:srgbClr val="FF0000"/>
                </a:solidFill>
              </a:rPr>
              <a:t/>
            </a:r>
            <a:br>
              <a:rPr lang="sl-SI" sz="2600" b="1" u="sng" dirty="0">
                <a:solidFill>
                  <a:srgbClr val="FF0000"/>
                </a:solidFill>
              </a:rPr>
            </a:br>
            <a:r>
              <a:rPr lang="sl-SI" sz="2100" b="1" u="sng" dirty="0" smtClean="0">
                <a:solidFill>
                  <a:srgbClr val="FF0000"/>
                </a:solidFill>
              </a:rPr>
              <a:t>Ocena učinka v zvezi z varstvom podatkov </a:t>
            </a:r>
            <a:r>
              <a:rPr lang="sl-SI" sz="2100" b="1" i="1" dirty="0" smtClean="0">
                <a:solidFill>
                  <a:srgbClr val="FF0000"/>
                </a:solidFill>
              </a:rPr>
              <a:t>PIA</a:t>
            </a:r>
            <a:r>
              <a:rPr lang="sl-SI" sz="2100" i="1" dirty="0" smtClean="0">
                <a:solidFill>
                  <a:srgbClr val="FF0000"/>
                </a:solidFill>
              </a:rPr>
              <a:t> (35. čl)</a:t>
            </a:r>
            <a:br>
              <a:rPr lang="sl-SI" sz="2100" i="1" dirty="0" smtClean="0">
                <a:solidFill>
                  <a:srgbClr val="FF0000"/>
                </a:solidFill>
              </a:rPr>
            </a:br>
            <a:endParaRPr lang="pl-PL" sz="2100" b="1" dirty="0">
              <a:solidFill>
                <a:srgbClr val="FF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51520" y="764704"/>
            <a:ext cx="8712968" cy="55446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sl-SI" sz="2200" dirty="0" smtClean="0">
                <a:latin typeface="+mn-lt"/>
              </a:rPr>
              <a:t>                                          </a:t>
            </a:r>
          </a:p>
          <a:p>
            <a:pPr algn="just"/>
            <a:endParaRPr lang="sl-SI" sz="2000" dirty="0" smtClean="0">
              <a:latin typeface="+mn-lt"/>
            </a:endParaRPr>
          </a:p>
          <a:p>
            <a:pPr algn="just"/>
            <a:r>
              <a:rPr lang="sl-SI" sz="2000" dirty="0" smtClean="0">
                <a:latin typeface="+mn-lt"/>
              </a:rPr>
              <a:t>1</a:t>
            </a:r>
            <a:r>
              <a:rPr lang="sl-SI" sz="2000" dirty="0">
                <a:latin typeface="+mn-lt"/>
              </a:rPr>
              <a:t>. </a:t>
            </a:r>
            <a:r>
              <a:rPr lang="sl-SI" sz="2000" dirty="0" smtClean="0">
                <a:latin typeface="+mn-lt"/>
              </a:rPr>
              <a:t>Če je </a:t>
            </a:r>
            <a:r>
              <a:rPr lang="sl-SI" sz="2000" u="sng" dirty="0">
                <a:solidFill>
                  <a:srgbClr val="00B0F0"/>
                </a:solidFill>
                <a:latin typeface="+mn-lt"/>
              </a:rPr>
              <a:t>možno</a:t>
            </a:r>
            <a:r>
              <a:rPr lang="sl-SI" sz="2000" dirty="0">
                <a:solidFill>
                  <a:srgbClr val="00B0F0"/>
                </a:solidFill>
                <a:latin typeface="+mn-lt"/>
              </a:rPr>
              <a:t>,</a:t>
            </a:r>
            <a:r>
              <a:rPr lang="sl-SI" sz="2000" dirty="0">
                <a:latin typeface="+mn-lt"/>
              </a:rPr>
              <a:t> da bi lahko </a:t>
            </a:r>
            <a:r>
              <a:rPr lang="sl-SI" sz="2000" dirty="0" smtClean="0">
                <a:latin typeface="+mn-lt"/>
              </a:rPr>
              <a:t>obdelava, </a:t>
            </a:r>
            <a:r>
              <a:rPr lang="sl-SI" sz="2000" dirty="0">
                <a:latin typeface="+mn-lt"/>
              </a:rPr>
              <a:t>zlasti z </a:t>
            </a:r>
            <a:r>
              <a:rPr lang="sl-SI" sz="2000" dirty="0" smtClean="0">
                <a:latin typeface="+mn-lt"/>
              </a:rPr>
              <a:t>novimi tehnologijami, </a:t>
            </a:r>
            <a:r>
              <a:rPr lang="sl-SI" sz="2000" dirty="0">
                <a:latin typeface="+mn-lt"/>
              </a:rPr>
              <a:t>ob </a:t>
            </a:r>
            <a:r>
              <a:rPr lang="sl-SI" sz="2000" dirty="0" smtClean="0">
                <a:latin typeface="+mn-lt"/>
              </a:rPr>
              <a:t>upoštevanju narave/obsega/okoliščin/namenov </a:t>
            </a:r>
            <a:r>
              <a:rPr lang="sl-SI" sz="2000" dirty="0">
                <a:latin typeface="+mn-lt"/>
              </a:rPr>
              <a:t>obdelave povzročila </a:t>
            </a:r>
            <a:r>
              <a:rPr lang="sl-SI" sz="2000" b="1" u="sng" dirty="0">
                <a:solidFill>
                  <a:srgbClr val="00B0F0"/>
                </a:solidFill>
                <a:latin typeface="+mn-lt"/>
              </a:rPr>
              <a:t>veliko</a:t>
            </a:r>
            <a:r>
              <a:rPr lang="sl-SI" sz="2000" b="1" dirty="0">
                <a:solidFill>
                  <a:srgbClr val="00B0F0"/>
                </a:solidFill>
                <a:latin typeface="+mn-lt"/>
              </a:rPr>
              <a:t> tveganje </a:t>
            </a:r>
            <a:r>
              <a:rPr lang="sl-SI" sz="2000" b="1" dirty="0">
                <a:latin typeface="+mn-lt"/>
              </a:rPr>
              <a:t>za </a:t>
            </a:r>
            <a:r>
              <a:rPr lang="sl-SI" sz="2000" b="1" dirty="0" smtClean="0">
                <a:latin typeface="+mn-lt"/>
              </a:rPr>
              <a:t>TČP</a:t>
            </a:r>
            <a:r>
              <a:rPr lang="sl-SI" sz="2000" dirty="0" smtClean="0">
                <a:latin typeface="+mn-lt"/>
              </a:rPr>
              <a:t>, </a:t>
            </a:r>
            <a:r>
              <a:rPr lang="sl-SI" sz="2000" dirty="0">
                <a:latin typeface="+mn-lt"/>
              </a:rPr>
              <a:t>upravljavec </a:t>
            </a:r>
            <a:r>
              <a:rPr lang="sl-SI" sz="2000" b="1" u="sng" dirty="0">
                <a:solidFill>
                  <a:srgbClr val="00B0F0"/>
                </a:solidFill>
                <a:latin typeface="+mn-lt"/>
              </a:rPr>
              <a:t>pred obdelavo </a:t>
            </a:r>
            <a:r>
              <a:rPr lang="sl-SI" sz="2000" b="1" dirty="0">
                <a:latin typeface="+mn-lt"/>
              </a:rPr>
              <a:t>opravi </a:t>
            </a:r>
            <a:r>
              <a:rPr lang="sl-SI" sz="2000" b="1" dirty="0" smtClean="0">
                <a:latin typeface="+mn-lt"/>
              </a:rPr>
              <a:t>PIA-o</a:t>
            </a:r>
            <a:r>
              <a:rPr lang="sl-SI" sz="2000" dirty="0" smtClean="0">
                <a:latin typeface="+mn-lt"/>
              </a:rPr>
              <a:t> predvidenih </a:t>
            </a:r>
            <a:r>
              <a:rPr lang="sl-SI" sz="2000" dirty="0">
                <a:latin typeface="+mn-lt"/>
              </a:rPr>
              <a:t>dejanj obdelave na </a:t>
            </a:r>
            <a:r>
              <a:rPr lang="sl-SI" sz="2000" dirty="0" smtClean="0">
                <a:latin typeface="+mn-lt"/>
              </a:rPr>
              <a:t>VOP.</a:t>
            </a:r>
          </a:p>
          <a:p>
            <a:pPr algn="just"/>
            <a:endParaRPr lang="sl-SI" sz="2000" dirty="0" smtClean="0">
              <a:latin typeface="+mn-lt"/>
            </a:endParaRPr>
          </a:p>
          <a:p>
            <a:pPr algn="just"/>
            <a:r>
              <a:rPr lang="sl-SI" sz="2000" dirty="0" smtClean="0">
                <a:latin typeface="+mn-lt"/>
              </a:rPr>
              <a:t>2. Upravljavec </a:t>
            </a:r>
            <a:r>
              <a:rPr lang="sl-SI" sz="2000" dirty="0">
                <a:latin typeface="+mn-lt"/>
              </a:rPr>
              <a:t>pri izvedbi ocene </a:t>
            </a:r>
            <a:r>
              <a:rPr lang="sl-SI" sz="2000" b="1" dirty="0" smtClean="0">
                <a:solidFill>
                  <a:srgbClr val="00B0F0"/>
                </a:solidFill>
                <a:latin typeface="+mn-lt"/>
              </a:rPr>
              <a:t>za </a:t>
            </a:r>
            <a:r>
              <a:rPr lang="sl-SI" sz="2000" b="1" dirty="0">
                <a:solidFill>
                  <a:srgbClr val="00B0F0"/>
                </a:solidFill>
                <a:latin typeface="+mn-lt"/>
              </a:rPr>
              <a:t>mnenje zaprosi </a:t>
            </a:r>
            <a:r>
              <a:rPr lang="sl-SI" sz="2000" b="1" dirty="0" smtClean="0">
                <a:solidFill>
                  <a:srgbClr val="00B0F0"/>
                </a:solidFill>
                <a:latin typeface="+mn-lt"/>
              </a:rPr>
              <a:t>DPO</a:t>
            </a:r>
            <a:r>
              <a:rPr lang="sl-SI" sz="2000" dirty="0" smtClean="0">
                <a:latin typeface="+mn-lt"/>
              </a:rPr>
              <a:t>. </a:t>
            </a:r>
          </a:p>
          <a:p>
            <a:pPr algn="just"/>
            <a:endParaRPr lang="sl-SI" sz="2000" dirty="0">
              <a:latin typeface="+mn-lt"/>
            </a:endParaRPr>
          </a:p>
          <a:p>
            <a:pPr algn="just"/>
            <a:r>
              <a:rPr lang="sl-SI" sz="2000" dirty="0">
                <a:latin typeface="+mn-lt"/>
              </a:rPr>
              <a:t>3. </a:t>
            </a:r>
            <a:r>
              <a:rPr lang="sl-SI" sz="2000" dirty="0" smtClean="0">
                <a:latin typeface="+mn-lt"/>
              </a:rPr>
              <a:t>Ocena </a:t>
            </a:r>
            <a:r>
              <a:rPr lang="sl-SI" sz="2000" dirty="0">
                <a:latin typeface="+mn-lt"/>
              </a:rPr>
              <a:t>učinka </a:t>
            </a:r>
            <a:r>
              <a:rPr lang="sl-SI" sz="2000" dirty="0" smtClean="0">
                <a:latin typeface="+mn-lt"/>
              </a:rPr>
              <a:t>se </a:t>
            </a:r>
            <a:r>
              <a:rPr lang="sl-SI" sz="2000" dirty="0">
                <a:latin typeface="+mn-lt"/>
              </a:rPr>
              <a:t>zahteva zlasti v </a:t>
            </a:r>
            <a:r>
              <a:rPr lang="sl-SI" sz="2000" dirty="0" smtClean="0">
                <a:latin typeface="+mn-lt"/>
              </a:rPr>
              <a:t>primeru:</a:t>
            </a:r>
          </a:p>
          <a:p>
            <a:pPr algn="just"/>
            <a:endParaRPr lang="sl-SI" sz="2000" dirty="0" smtClean="0">
              <a:latin typeface="+mn-lt"/>
            </a:endParaRPr>
          </a:p>
          <a:p>
            <a:pPr marL="914400" lvl="1" indent="-457200" algn="just">
              <a:buFont typeface="+mj-lt"/>
              <a:buAutoNum type="alphaLcParenR"/>
            </a:pPr>
            <a:r>
              <a:rPr lang="sl-SI" sz="2000" b="1" dirty="0" smtClean="0">
                <a:solidFill>
                  <a:srgbClr val="0070C0"/>
                </a:solidFill>
                <a:latin typeface="+mn-lt"/>
              </a:rPr>
              <a:t>sistematičnega </a:t>
            </a:r>
            <a:r>
              <a:rPr lang="sl-SI" sz="2000" b="1" dirty="0">
                <a:solidFill>
                  <a:srgbClr val="0070C0"/>
                </a:solidFill>
                <a:latin typeface="+mn-lt"/>
              </a:rPr>
              <a:t>in obsežnega vrednotenja osebnih </a:t>
            </a:r>
            <a:r>
              <a:rPr lang="sl-SI" sz="2000" b="1" dirty="0" smtClean="0">
                <a:solidFill>
                  <a:srgbClr val="0070C0"/>
                </a:solidFill>
                <a:latin typeface="+mn-lt"/>
              </a:rPr>
              <a:t>vidikov</a:t>
            </a:r>
            <a:r>
              <a:rPr lang="sl-SI" sz="2000" b="1" dirty="0" smtClean="0">
                <a:latin typeface="+mn-lt"/>
              </a:rPr>
              <a:t>, </a:t>
            </a:r>
            <a:r>
              <a:rPr lang="sl-SI" sz="2000" dirty="0" smtClean="0">
                <a:latin typeface="+mn-lt"/>
              </a:rPr>
              <a:t>ki temelji </a:t>
            </a:r>
            <a:r>
              <a:rPr lang="sl-SI" sz="2000" dirty="0">
                <a:latin typeface="+mn-lt"/>
              </a:rPr>
              <a:t>na </a:t>
            </a:r>
            <a:r>
              <a:rPr lang="sl-SI" sz="2000" b="1" dirty="0">
                <a:latin typeface="+mn-lt"/>
              </a:rPr>
              <a:t>avtomatizirani obdelavi</a:t>
            </a:r>
            <a:r>
              <a:rPr lang="sl-SI" sz="2000" dirty="0">
                <a:latin typeface="+mn-lt"/>
              </a:rPr>
              <a:t>, vključno </a:t>
            </a:r>
            <a:r>
              <a:rPr lang="sl-SI" sz="2000" dirty="0" smtClean="0">
                <a:latin typeface="+mn-lt"/>
              </a:rPr>
              <a:t>s </a:t>
            </a:r>
            <a:r>
              <a:rPr lang="sl-SI" sz="2000" b="1" dirty="0" smtClean="0">
                <a:latin typeface="+mn-lt"/>
              </a:rPr>
              <a:t>profiliranjem</a:t>
            </a:r>
            <a:r>
              <a:rPr lang="sl-SI" sz="2000" dirty="0" smtClean="0">
                <a:latin typeface="+mn-lt"/>
              </a:rPr>
              <a:t>, </a:t>
            </a:r>
            <a:r>
              <a:rPr lang="sl-SI" sz="2000" dirty="0">
                <a:latin typeface="+mn-lt"/>
              </a:rPr>
              <a:t>in je osnova za </a:t>
            </a:r>
            <a:r>
              <a:rPr lang="sl-SI" sz="2000" dirty="0" smtClean="0">
                <a:latin typeface="+mn-lt"/>
              </a:rPr>
              <a:t>odločitve</a:t>
            </a:r>
            <a:r>
              <a:rPr lang="sl-SI" sz="2000" dirty="0">
                <a:latin typeface="+mn-lt"/>
              </a:rPr>
              <a:t>, ki imajo pravne učinke </a:t>
            </a:r>
            <a:r>
              <a:rPr lang="sl-SI" sz="2000" dirty="0" smtClean="0">
                <a:latin typeface="+mn-lt"/>
              </a:rPr>
              <a:t>na posameznika ali </a:t>
            </a:r>
            <a:r>
              <a:rPr lang="sl-SI" sz="2000" dirty="0">
                <a:latin typeface="+mn-lt"/>
              </a:rPr>
              <a:t>nanj </a:t>
            </a:r>
            <a:r>
              <a:rPr lang="sl-SI" sz="2000" dirty="0" smtClean="0">
                <a:latin typeface="+mn-lt"/>
              </a:rPr>
              <a:t>znatno </a:t>
            </a:r>
            <a:r>
              <a:rPr lang="sl-SI" sz="2000" dirty="0">
                <a:latin typeface="+mn-lt"/>
              </a:rPr>
              <a:t>vplivajo;</a:t>
            </a:r>
          </a:p>
          <a:p>
            <a:pPr marL="914400" lvl="1" indent="-457200" algn="just">
              <a:buFont typeface="+mj-lt"/>
              <a:buAutoNum type="alphaLcParenR"/>
            </a:pPr>
            <a:endParaRPr lang="sl-SI" sz="2000" b="1" dirty="0" smtClean="0">
              <a:solidFill>
                <a:srgbClr val="0070C0"/>
              </a:solidFill>
              <a:latin typeface="+mn-lt"/>
            </a:endParaRPr>
          </a:p>
          <a:p>
            <a:pPr marL="914400" lvl="1" indent="-457200" algn="just">
              <a:buFont typeface="+mj-lt"/>
              <a:buAutoNum type="alphaLcParenR"/>
            </a:pPr>
            <a:r>
              <a:rPr lang="sl-SI" sz="2000" b="1" dirty="0" smtClean="0">
                <a:solidFill>
                  <a:srgbClr val="0070C0"/>
                </a:solidFill>
                <a:latin typeface="+mn-lt"/>
              </a:rPr>
              <a:t>obsežne </a:t>
            </a:r>
            <a:r>
              <a:rPr lang="sl-SI" sz="2000" b="1" dirty="0">
                <a:solidFill>
                  <a:srgbClr val="0070C0"/>
                </a:solidFill>
                <a:latin typeface="+mn-lt"/>
              </a:rPr>
              <a:t>obdelave </a:t>
            </a:r>
            <a:r>
              <a:rPr lang="sl-SI" sz="2000" b="1" u="sng" dirty="0">
                <a:solidFill>
                  <a:srgbClr val="0070C0"/>
                </a:solidFill>
                <a:latin typeface="+mn-lt"/>
              </a:rPr>
              <a:t>posebnih</a:t>
            </a:r>
            <a:r>
              <a:rPr lang="sl-SI" sz="2000" b="1" dirty="0">
                <a:solidFill>
                  <a:srgbClr val="0070C0"/>
                </a:solidFill>
                <a:latin typeface="+mn-lt"/>
              </a:rPr>
              <a:t> vrst podatkov </a:t>
            </a:r>
            <a:r>
              <a:rPr lang="sl-SI" sz="2000" dirty="0" smtClean="0">
                <a:latin typeface="+mn-lt"/>
              </a:rPr>
              <a:t>ali  OP </a:t>
            </a:r>
            <a:r>
              <a:rPr lang="sl-SI" sz="2000" dirty="0">
                <a:latin typeface="+mn-lt"/>
              </a:rPr>
              <a:t>v zvezi s </a:t>
            </a:r>
            <a:r>
              <a:rPr lang="sl-SI" sz="2000" dirty="0" smtClean="0">
                <a:latin typeface="+mn-lt"/>
              </a:rPr>
              <a:t>KE/PE;</a:t>
            </a:r>
            <a:endParaRPr lang="sl-SI" sz="2000" dirty="0">
              <a:latin typeface="+mn-lt"/>
            </a:endParaRPr>
          </a:p>
          <a:p>
            <a:pPr marL="914400" lvl="1" indent="-457200" algn="just">
              <a:buFont typeface="+mj-lt"/>
              <a:buAutoNum type="alphaLcParenR"/>
            </a:pPr>
            <a:endParaRPr lang="sl-SI" sz="2000" b="1" dirty="0" smtClean="0">
              <a:latin typeface="+mn-lt"/>
            </a:endParaRPr>
          </a:p>
          <a:p>
            <a:pPr marL="914400" lvl="1" indent="-457200" algn="just">
              <a:buFont typeface="+mj-lt"/>
              <a:buAutoNum type="alphaLcParenR"/>
            </a:pPr>
            <a:r>
              <a:rPr lang="sl-SI" sz="2000" b="1" dirty="0" smtClean="0">
                <a:latin typeface="+mn-lt"/>
              </a:rPr>
              <a:t>obsežnega </a:t>
            </a:r>
            <a:r>
              <a:rPr lang="sl-SI" sz="2000" b="1" dirty="0">
                <a:latin typeface="+mn-lt"/>
              </a:rPr>
              <a:t>sistematičnega spremljanja javno dostopnega območja</a:t>
            </a:r>
            <a:r>
              <a:rPr lang="sl-SI" sz="2000" dirty="0" smtClean="0">
                <a:latin typeface="+mn-lt"/>
              </a:rPr>
              <a:t>. </a:t>
            </a:r>
            <a:r>
              <a:rPr lang="sl-SI" sz="2000" dirty="0" smtClean="0">
                <a:solidFill>
                  <a:srgbClr val="FF0000"/>
                </a:solidFill>
                <a:latin typeface="+mn-lt"/>
              </a:rPr>
              <a:t>--</a:t>
            </a:r>
            <a:r>
              <a:rPr lang="sl-SI" sz="20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&gt;</a:t>
            </a:r>
            <a:endParaRPr lang="sl-SI" sz="2000" dirty="0">
              <a:solidFill>
                <a:srgbClr val="FF0000"/>
              </a:solidFill>
              <a:latin typeface="+mn-lt"/>
            </a:endParaRPr>
          </a:p>
          <a:p>
            <a:endParaRPr lang="sl-SI" sz="2000" dirty="0">
              <a:latin typeface="+mn-lt"/>
            </a:endParaRPr>
          </a:p>
          <a:p>
            <a:pPr lvl="1"/>
            <a:endParaRPr lang="sl-SI" sz="2000" dirty="0">
              <a:latin typeface="+mn-lt"/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4FB3C-5A74-4483-BF5A-B531D7C6DB11}" type="slidenum">
              <a:rPr lang="sl-SI" smtClean="0"/>
              <a:pPr>
                <a:defRPr/>
              </a:pPr>
              <a:t>35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77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51520" y="332656"/>
            <a:ext cx="8712968" cy="5976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sl-SI" sz="2700" b="1" dirty="0" smtClean="0">
                <a:solidFill>
                  <a:srgbClr val="0070C0"/>
                </a:solidFill>
                <a:latin typeface="+mn-lt"/>
              </a:rPr>
              <a:t>                                                      </a:t>
            </a:r>
          </a:p>
          <a:p>
            <a:pPr algn="just"/>
            <a:r>
              <a:rPr lang="sl-SI" sz="2700" b="1" dirty="0">
                <a:solidFill>
                  <a:srgbClr val="0070C0"/>
                </a:solidFill>
              </a:rPr>
              <a:t> </a:t>
            </a:r>
            <a:r>
              <a:rPr lang="sl-SI" sz="2700" b="1" dirty="0" smtClean="0">
                <a:solidFill>
                  <a:srgbClr val="0070C0"/>
                </a:solidFill>
              </a:rPr>
              <a:t>                                                               </a:t>
            </a:r>
            <a:r>
              <a:rPr lang="sl-SI" sz="2800" b="1" dirty="0" smtClean="0">
                <a:solidFill>
                  <a:srgbClr val="FF0000"/>
                </a:solidFill>
                <a:latin typeface="+mn-lt"/>
              </a:rPr>
              <a:t>PIA </a:t>
            </a:r>
            <a:r>
              <a:rPr lang="sl-SI" sz="2800" b="1" dirty="0">
                <a:solidFill>
                  <a:srgbClr val="FF0000"/>
                </a:solidFill>
                <a:latin typeface="+mn-lt"/>
              </a:rPr>
              <a:t>zajema vsaj</a:t>
            </a:r>
            <a:r>
              <a:rPr lang="sl-SI" sz="2800" b="1" dirty="0" smtClean="0">
                <a:solidFill>
                  <a:srgbClr val="FF0000"/>
                </a:solidFill>
                <a:latin typeface="+mn-lt"/>
              </a:rPr>
              <a:t>:</a:t>
            </a:r>
          </a:p>
          <a:p>
            <a:pPr marL="914400" lvl="1" indent="-457200" algn="just">
              <a:buFont typeface="+mj-lt"/>
              <a:buAutoNum type="alphaLcParenR"/>
            </a:pPr>
            <a:endParaRPr lang="sl-SI" sz="2400" b="1" dirty="0" smtClean="0">
              <a:latin typeface="+mn-lt"/>
            </a:endParaRPr>
          </a:p>
          <a:p>
            <a:pPr marL="914400" lvl="1" indent="-457200" algn="just">
              <a:buFont typeface="+mj-lt"/>
              <a:buAutoNum type="alphaLcParenR"/>
            </a:pPr>
            <a:endParaRPr lang="sl-SI" sz="2200" b="1" dirty="0" smtClean="0">
              <a:latin typeface="+mn-lt"/>
            </a:endParaRPr>
          </a:p>
          <a:p>
            <a:pPr marL="914400" lvl="1" indent="-457200" algn="just">
              <a:buFont typeface="+mj-lt"/>
              <a:buAutoNum type="alphaLcParenR"/>
            </a:pPr>
            <a:r>
              <a:rPr lang="sl-SI" sz="2100" b="1" dirty="0" smtClean="0">
                <a:latin typeface="+mn-lt"/>
              </a:rPr>
              <a:t>sistematičen </a:t>
            </a:r>
            <a:r>
              <a:rPr lang="sl-SI" sz="2100" b="1" u="sng" dirty="0">
                <a:latin typeface="+mn-lt"/>
              </a:rPr>
              <a:t>opis</a:t>
            </a:r>
            <a:r>
              <a:rPr lang="sl-SI" sz="2100" b="1" dirty="0">
                <a:latin typeface="+mn-lt"/>
              </a:rPr>
              <a:t> </a:t>
            </a:r>
            <a:r>
              <a:rPr lang="sl-SI" sz="2100" b="1" dirty="0" smtClean="0">
                <a:latin typeface="+mn-lt"/>
              </a:rPr>
              <a:t>dejanj +</a:t>
            </a:r>
            <a:r>
              <a:rPr lang="sl-SI" sz="2100" dirty="0" smtClean="0">
                <a:latin typeface="+mn-lt"/>
              </a:rPr>
              <a:t> </a:t>
            </a:r>
            <a:r>
              <a:rPr lang="sl-SI" sz="2100" b="1" dirty="0">
                <a:latin typeface="+mn-lt"/>
              </a:rPr>
              <a:t>namenov</a:t>
            </a:r>
            <a:r>
              <a:rPr lang="sl-SI" sz="2100" dirty="0">
                <a:latin typeface="+mn-lt"/>
              </a:rPr>
              <a:t> obdelave, </a:t>
            </a:r>
            <a:endParaRPr lang="sl-SI" sz="2100" dirty="0" smtClean="0">
              <a:latin typeface="+mn-lt"/>
            </a:endParaRPr>
          </a:p>
          <a:p>
            <a:pPr marL="914400" lvl="1" indent="-457200" algn="just">
              <a:buFont typeface="+mj-lt"/>
              <a:buAutoNum type="alphaLcParenR"/>
            </a:pPr>
            <a:endParaRPr lang="sl-SI" sz="2100" dirty="0">
              <a:latin typeface="+mn-lt"/>
            </a:endParaRPr>
          </a:p>
          <a:p>
            <a:pPr marL="914400" lvl="1" indent="-457200" algn="just">
              <a:buFont typeface="+mj-lt"/>
              <a:buAutoNum type="alphaLcParenR"/>
            </a:pPr>
            <a:r>
              <a:rPr lang="sl-SI" sz="2100" dirty="0">
                <a:latin typeface="+mn-lt"/>
              </a:rPr>
              <a:t>oceno </a:t>
            </a:r>
            <a:r>
              <a:rPr lang="sl-SI" sz="2100" b="1" dirty="0">
                <a:latin typeface="+mn-lt"/>
              </a:rPr>
              <a:t>potrebnosti</a:t>
            </a:r>
            <a:r>
              <a:rPr lang="sl-SI" sz="2100" dirty="0">
                <a:latin typeface="+mn-lt"/>
              </a:rPr>
              <a:t> in </a:t>
            </a:r>
            <a:r>
              <a:rPr lang="sl-SI" sz="2100" b="1" dirty="0">
                <a:latin typeface="+mn-lt"/>
              </a:rPr>
              <a:t>sorazmernosti</a:t>
            </a:r>
            <a:r>
              <a:rPr lang="sl-SI" sz="2100" dirty="0">
                <a:latin typeface="+mn-lt"/>
              </a:rPr>
              <a:t> </a:t>
            </a:r>
            <a:r>
              <a:rPr lang="sl-SI" sz="2100" dirty="0" smtClean="0">
                <a:latin typeface="+mn-lt"/>
              </a:rPr>
              <a:t>obdelave </a:t>
            </a:r>
            <a:r>
              <a:rPr lang="sl-SI" sz="2100" dirty="0">
                <a:latin typeface="+mn-lt"/>
              </a:rPr>
              <a:t>glede na </a:t>
            </a:r>
            <a:r>
              <a:rPr lang="sl-SI" sz="2100" b="1" u="sng" dirty="0" smtClean="0">
                <a:latin typeface="+mn-lt"/>
              </a:rPr>
              <a:t>namen,</a:t>
            </a:r>
          </a:p>
          <a:p>
            <a:pPr marL="914400" lvl="1" indent="-457200" algn="just">
              <a:buFont typeface="+mj-lt"/>
              <a:buAutoNum type="alphaLcParenR"/>
            </a:pPr>
            <a:endParaRPr lang="sl-SI" sz="2100" dirty="0">
              <a:latin typeface="+mn-lt"/>
            </a:endParaRPr>
          </a:p>
          <a:p>
            <a:pPr marL="914400" lvl="1" indent="-457200" algn="just">
              <a:buFont typeface="+mj-lt"/>
              <a:buAutoNum type="alphaLcParenR"/>
            </a:pPr>
            <a:r>
              <a:rPr lang="sl-SI" sz="2100" b="1" u="sng" dirty="0">
                <a:latin typeface="+mn-lt"/>
              </a:rPr>
              <a:t>oceno tveganj </a:t>
            </a:r>
            <a:r>
              <a:rPr lang="sl-SI" sz="2100" dirty="0">
                <a:latin typeface="+mn-lt"/>
              </a:rPr>
              <a:t>za </a:t>
            </a:r>
            <a:r>
              <a:rPr lang="sl-SI" sz="2100" dirty="0" smtClean="0">
                <a:latin typeface="+mn-lt"/>
              </a:rPr>
              <a:t>TČP,</a:t>
            </a:r>
          </a:p>
          <a:p>
            <a:pPr marL="914400" lvl="1" indent="-457200" algn="just">
              <a:buFont typeface="+mj-lt"/>
              <a:buAutoNum type="alphaLcParenR"/>
            </a:pPr>
            <a:endParaRPr lang="sl-SI" sz="2100" dirty="0">
              <a:latin typeface="+mn-lt"/>
            </a:endParaRPr>
          </a:p>
          <a:p>
            <a:pPr marL="914400" lvl="1" indent="-457200" algn="just">
              <a:buFont typeface="+mj-lt"/>
              <a:buAutoNum type="alphaLcParenR"/>
            </a:pPr>
            <a:r>
              <a:rPr lang="sl-SI" sz="2100" b="1" u="sng" dirty="0">
                <a:latin typeface="+mn-lt"/>
              </a:rPr>
              <a:t>ukrepe</a:t>
            </a:r>
            <a:r>
              <a:rPr lang="sl-SI" sz="2100" b="1" dirty="0">
                <a:latin typeface="+mn-lt"/>
              </a:rPr>
              <a:t> za obravnavanje tveganj</a:t>
            </a:r>
            <a:r>
              <a:rPr lang="sl-SI" sz="2100" dirty="0">
                <a:latin typeface="+mn-lt"/>
              </a:rPr>
              <a:t>, </a:t>
            </a:r>
            <a:r>
              <a:rPr lang="sl-SI" sz="2100" b="1" dirty="0" smtClean="0">
                <a:latin typeface="+mn-lt"/>
              </a:rPr>
              <a:t>zaščitne in </a:t>
            </a:r>
            <a:r>
              <a:rPr lang="sl-SI" sz="2100" b="1" dirty="0">
                <a:latin typeface="+mn-lt"/>
              </a:rPr>
              <a:t>varnostne ukrepe</a:t>
            </a:r>
            <a:r>
              <a:rPr lang="sl-SI" sz="2100" dirty="0">
                <a:latin typeface="+mn-lt"/>
              </a:rPr>
              <a:t> ter mehanizme za zagotavljanje </a:t>
            </a:r>
            <a:r>
              <a:rPr lang="sl-SI" sz="2100" dirty="0" smtClean="0">
                <a:latin typeface="+mn-lt"/>
              </a:rPr>
              <a:t>VOP </a:t>
            </a:r>
            <a:r>
              <a:rPr lang="sl-SI" sz="2100" dirty="0">
                <a:latin typeface="+mn-lt"/>
              </a:rPr>
              <a:t>in za </a:t>
            </a:r>
            <a:r>
              <a:rPr lang="sl-SI" sz="2100" b="1" dirty="0">
                <a:latin typeface="+mn-lt"/>
              </a:rPr>
              <a:t>dokazovanje skladnosti </a:t>
            </a:r>
            <a:r>
              <a:rPr lang="sl-SI" sz="2100" dirty="0">
                <a:latin typeface="+mn-lt"/>
              </a:rPr>
              <a:t>s to uredbo, ob upoštevanju pravic in zakonitih interesov </a:t>
            </a:r>
            <a:r>
              <a:rPr lang="sl-SI" sz="2100" dirty="0" smtClean="0">
                <a:latin typeface="+mn-lt"/>
              </a:rPr>
              <a:t>posameznikov </a:t>
            </a:r>
            <a:r>
              <a:rPr lang="sl-SI" sz="2100" dirty="0">
                <a:latin typeface="+mn-lt"/>
              </a:rPr>
              <a:t>ter drugih oseb, ki jih to zadeva</a:t>
            </a:r>
            <a:r>
              <a:rPr lang="sl-SI" sz="2100" dirty="0" smtClean="0">
                <a:latin typeface="+mn-lt"/>
              </a:rPr>
              <a:t>. </a:t>
            </a:r>
          </a:p>
          <a:p>
            <a:pPr lvl="1" algn="just"/>
            <a:endParaRPr lang="sl-SI" sz="2100" dirty="0" smtClean="0">
              <a:solidFill>
                <a:srgbClr val="FF0000"/>
              </a:solidFill>
            </a:endParaRPr>
          </a:p>
          <a:p>
            <a:pPr lvl="1" algn="just"/>
            <a:r>
              <a:rPr lang="sl-SI" sz="2100" b="1" dirty="0" smtClean="0">
                <a:solidFill>
                  <a:srgbClr val="FF0000"/>
                </a:solidFill>
                <a:latin typeface="+mn-lt"/>
              </a:rPr>
              <a:t>(analiza tveganj na področju VOP)</a:t>
            </a:r>
            <a:endParaRPr lang="sl-SI" sz="2100" b="1" dirty="0">
              <a:solidFill>
                <a:srgbClr val="FF0000"/>
              </a:solidFill>
              <a:latin typeface="+mn-lt"/>
            </a:endParaRPr>
          </a:p>
          <a:p>
            <a:pPr algn="just"/>
            <a:endParaRPr lang="sl-SI" sz="2200" dirty="0">
              <a:latin typeface="+mn-lt"/>
            </a:endParaRPr>
          </a:p>
          <a:p>
            <a:endParaRPr lang="sl-SI" sz="2000" dirty="0">
              <a:latin typeface="+mn-lt"/>
            </a:endParaRPr>
          </a:p>
          <a:p>
            <a:endParaRPr lang="sl-SI" sz="2000" dirty="0">
              <a:latin typeface="+mn-lt"/>
            </a:endParaRPr>
          </a:p>
          <a:p>
            <a:pPr lvl="1"/>
            <a:endParaRPr lang="sl-SI" sz="2000" dirty="0">
              <a:latin typeface="+mn-lt"/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4FB3C-5A74-4483-BF5A-B531D7C6DB11}" type="slidenum">
              <a:rPr lang="sl-SI" smtClean="0"/>
              <a:pPr>
                <a:defRPr/>
              </a:pPr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060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52550"/>
            <a:ext cx="7772400" cy="3012554"/>
          </a:xfrm>
        </p:spPr>
        <p:txBody>
          <a:bodyPr/>
          <a:lstStyle/>
          <a:p>
            <a:pPr eaLnBrk="1" hangingPunct="1"/>
            <a:r>
              <a:rPr lang="sl-SI" sz="2400" b="1" dirty="0" smtClean="0"/>
              <a:t>Primer PIA-e:</a:t>
            </a:r>
            <a:br>
              <a:rPr lang="sl-SI" sz="2400" b="1" dirty="0" smtClean="0"/>
            </a:br>
            <a:r>
              <a:rPr lang="sl-SI" sz="2400" b="1" dirty="0" smtClean="0"/>
              <a:t/>
            </a:r>
            <a:br>
              <a:rPr lang="sl-SI" sz="2400" b="1" dirty="0" smtClean="0"/>
            </a:br>
            <a:r>
              <a:rPr lang="sl-SI" sz="3200" b="1" dirty="0" smtClean="0"/>
              <a:t>Obrazec ocene učinkov v zvezi z VOP</a:t>
            </a:r>
            <a:br>
              <a:rPr lang="sl-SI" sz="3200" b="1" dirty="0" smtClean="0"/>
            </a:br>
            <a:r>
              <a:rPr lang="sl-SI" sz="3200" b="1" dirty="0"/>
              <a:t/>
            </a:r>
            <a:br>
              <a:rPr lang="sl-SI" sz="3200" b="1" dirty="0"/>
            </a:br>
            <a:r>
              <a:rPr lang="sl-SI" sz="3200" b="1" dirty="0" smtClean="0"/>
              <a:t>(priloga k Uredbi o brezpilotnih letalnikih – poslati IP)</a:t>
            </a:r>
            <a:endParaRPr lang="sr-Latn-CS" altLang="sl-SI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0811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5"/>
          <p:cNvSpPr>
            <a:spLocks noGrp="1"/>
          </p:cNvSpPr>
          <p:nvPr>
            <p:ph type="title" idx="4294967295"/>
          </p:nvPr>
        </p:nvSpPr>
        <p:spPr>
          <a:xfrm>
            <a:off x="0" y="836712"/>
            <a:ext cx="9144000" cy="936625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Nabor OP</a:t>
            </a:r>
            <a:r>
              <a:rPr lang="sl-SI" sz="2400" dirty="0" smtClean="0">
                <a:solidFill>
                  <a:srgbClr val="FF0000"/>
                </a:solidFill>
              </a:rPr>
              <a:t>, ki bodo zajeti, shranjeni ali drugače obdelani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3076" name="Ograda številke diapozitiva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04A1583-CCC5-4135-B874-D9E19A940176}" type="slidenum">
              <a:rPr lang="en-US" altLang="sl-SI" sz="1400">
                <a:solidFill>
                  <a:schemeClr val="bg1"/>
                </a:solidFill>
                <a:latin typeface="Calibri" pitchFamily="34" charset="0"/>
              </a:rPr>
              <a:pPr algn="r"/>
              <a:t>38</a:t>
            </a:fld>
            <a:endParaRPr lang="en-US" altLang="sl-SI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7" name="Ograda številke diapozitiva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79BB548-AFED-4DD9-8837-15B927B452B6}" type="slidenum">
              <a:rPr lang="en-US" altLang="sl-SI" sz="1400">
                <a:solidFill>
                  <a:schemeClr val="bg1"/>
                </a:solidFill>
                <a:latin typeface="Calibri" pitchFamily="34" charset="0"/>
              </a:rPr>
              <a:pPr algn="r"/>
              <a:t>38</a:t>
            </a:fld>
            <a:endParaRPr lang="en-US" altLang="sl-SI" sz="140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11560" y="1700808"/>
          <a:ext cx="7776863" cy="4090346"/>
        </p:xfrm>
        <a:graphic>
          <a:graphicData uri="http://schemas.openxmlformats.org/drawingml/2006/table">
            <a:tbl>
              <a:tblPr/>
              <a:tblGrid>
                <a:gridCol w="2125721"/>
                <a:gridCol w="2034546"/>
                <a:gridCol w="1672380"/>
                <a:gridCol w="1944216"/>
              </a:tblGrid>
              <a:tr h="32732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 dirty="0">
                          <a:latin typeface="+mj-lt"/>
                          <a:ea typeface="Times New Roman"/>
                          <a:cs typeface="Times New Roman"/>
                        </a:rPr>
                        <a:t>Fotografije posameznikov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 dirty="0">
                          <a:latin typeface="+mj-lt"/>
                          <a:ea typeface="Times New Roman"/>
                          <a:cs typeface="Times New Roman"/>
                        </a:rPr>
                        <a:t>Sistematičen nadzor javnih površin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Posebne vrste osebnih podatkov (občutljivi osebni podatki)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9098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Video posnetki posameznikov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RFID oznake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Podatki o verski pripadnosti posameznikov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Podatki o članstvu v sindikatu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64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Avdio posnetki posameznikov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 dirty="0">
                          <a:latin typeface="+mj-lt"/>
                          <a:ea typeface="Times New Roman"/>
                          <a:cs typeface="Times New Roman"/>
                        </a:rPr>
                        <a:t>Podatki o električnih, vodnih ali plinskih odjemnih mestih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Podatki o zdravstvenem stanju posameznikov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Genetski podatki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50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Registrske tablice avtomobilov ali drugih vozil posameznikov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 dirty="0">
                          <a:latin typeface="+mj-lt"/>
                          <a:ea typeface="Times New Roman"/>
                          <a:cs typeface="Times New Roman"/>
                        </a:rPr>
                        <a:t>Lokacijski podatki posameznikov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Podatki o rasnem ali etničnem poreklu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Biometrični podatki za namene avtentikacije ali identifikacije posameznika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30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 dirty="0">
                          <a:latin typeface="+mj-lt"/>
                          <a:ea typeface="Times New Roman"/>
                          <a:cs typeface="Times New Roman"/>
                        </a:rPr>
                        <a:t>Identifikatorji naprav posameznikov (</a:t>
                      </a:r>
                      <a:r>
                        <a:rPr lang="sl-SI" sz="1200" i="1" dirty="0">
                          <a:latin typeface="+mj-lt"/>
                          <a:ea typeface="Times New Roman"/>
                          <a:cs typeface="Times New Roman"/>
                        </a:rPr>
                        <a:t>obkroži ustrezno</a:t>
                      </a:r>
                      <a:r>
                        <a:rPr lang="sl-SI" sz="1200" dirty="0">
                          <a:latin typeface="+mj-lt"/>
                          <a:ea typeface="Times New Roman"/>
                          <a:cs typeface="Times New Roman"/>
                        </a:rPr>
                        <a:t>): IMEI/IMSI, </a:t>
                      </a:r>
                      <a:r>
                        <a:rPr lang="sl-SI" sz="1200" dirty="0" err="1">
                          <a:latin typeface="+mj-lt"/>
                          <a:ea typeface="Times New Roman"/>
                          <a:cs typeface="Times New Roman"/>
                        </a:rPr>
                        <a:t>bluetooth</a:t>
                      </a:r>
                      <a:r>
                        <a:rPr lang="sl-SI" sz="1200" dirty="0">
                          <a:latin typeface="+mj-lt"/>
                          <a:ea typeface="Times New Roman"/>
                          <a:cs typeface="Times New Roman"/>
                        </a:rPr>
                        <a:t>, IP, MAC naslovi, SSID ipd.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Podatki o gibanju posameznikov (npr. podatki o lokacijah in hitrosti vožnje, potovalnih vzorcih)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Podatki o političnem prepričanju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Podatki v zvezi s posameznikovim spolnim življenjem ali spolno usmerjenostjo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646">
                <a:tc gridSpan="2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Drugi podatki o posameznikih (</a:t>
                      </a:r>
                      <a:r>
                        <a:rPr lang="sl-SI" sz="1200" i="1">
                          <a:latin typeface="+mj-lt"/>
                          <a:ea typeface="Times New Roman"/>
                          <a:cs typeface="Times New Roman"/>
                        </a:rPr>
                        <a:t>navedi): </a:t>
                      </a: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_________________________________________________</a:t>
                      </a: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_________________________________________________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"/>
                      </a:pPr>
                      <a:r>
                        <a:rPr lang="sl-SI" sz="1200">
                          <a:latin typeface="+mj-lt"/>
                          <a:ea typeface="Times New Roman"/>
                          <a:cs typeface="Times New Roman"/>
                        </a:rPr>
                        <a:t>Podatki o verskem ali filozofskem prepričanju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endParaRPr lang="sl-SI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39552" y="5949280"/>
            <a:ext cx="7920880" cy="5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ali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endParaRPr kumimoji="0" lang="sl-SI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sl-SI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Ne bomo zajemali, shranjevali ali kakor koli drugače obdelovali nobenih osebnih podatkov</a:t>
            </a:r>
            <a:r>
              <a:rPr kumimoji="0" lang="sl-SI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7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856663" cy="1079500"/>
          </a:xfrm>
        </p:spPr>
        <p:txBody>
          <a:bodyPr>
            <a:normAutofit fontScale="90000"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Sorazmernost - najmanjši obseg podatkov</a:t>
            </a:r>
            <a:r>
              <a:rPr lang="sl-SI" sz="2800" dirty="0" smtClean="0">
                <a:solidFill>
                  <a:srgbClr val="FF0000"/>
                </a:solidFill>
              </a:rPr>
              <a:t/>
            </a:r>
            <a:br>
              <a:rPr lang="sl-SI" sz="2800" dirty="0" smtClean="0">
                <a:solidFill>
                  <a:srgbClr val="FF0000"/>
                </a:solidFill>
              </a:rPr>
            </a:br>
            <a:r>
              <a:rPr lang="sl-SI" sz="2400" dirty="0" smtClean="0"/>
              <a:t>Za zmanjšanje obsega zbranih OP bomo uporabili naslednje postopke in ukrepe (</a:t>
            </a:r>
            <a:r>
              <a:rPr lang="sl-SI" sz="2400" i="1" dirty="0" smtClean="0"/>
              <a:t>označi ustrezno</a:t>
            </a:r>
            <a:r>
              <a:rPr lang="sl-SI" sz="2400" dirty="0" smtClean="0"/>
              <a:t>):</a:t>
            </a:r>
            <a:endParaRPr lang="sl-SI" sz="24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67544" y="2492896"/>
            <a:ext cx="82089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0" indent="-358775">
              <a:buFont typeface="Wingdings" pitchFamily="2" charset="2"/>
              <a:buChar char="q"/>
            </a:pPr>
            <a:r>
              <a:rPr lang="sl-SI" sz="2200" dirty="0" smtClean="0">
                <a:latin typeface="+mn-lt"/>
              </a:rPr>
              <a:t>prilagajanje urnikov letenja in poti (npr. izogibanje zasebnim zemljiščem in prostorom, terminom, ko je pričakovati več oseb);</a:t>
            </a:r>
          </a:p>
          <a:p>
            <a:pPr marL="358775" lvl="0" indent="-358775">
              <a:buFont typeface="Wingdings" pitchFamily="2" charset="2"/>
              <a:buChar char="q"/>
            </a:pPr>
            <a:r>
              <a:rPr lang="sl-SI" sz="2200" dirty="0" smtClean="0">
                <a:latin typeface="+mn-lt"/>
              </a:rPr>
              <a:t>izbor samo nujnih senzorjev (npr. brez zajema videoposnetkov, če to ni potrebno);</a:t>
            </a:r>
          </a:p>
          <a:p>
            <a:pPr marL="358775" lvl="0" indent="-358775">
              <a:buFont typeface="Wingdings" pitchFamily="2" charset="2"/>
              <a:buChar char="q"/>
            </a:pPr>
            <a:r>
              <a:rPr lang="sl-SI" sz="2200" dirty="0" smtClean="0">
                <a:latin typeface="+mn-lt"/>
              </a:rPr>
              <a:t>časovno omejevanje zajema podatkov (npr. šele ob prihodu na ciljno lokacijo oz. ob opravljanju naloge in ne ves čas letenja);</a:t>
            </a:r>
          </a:p>
          <a:p>
            <a:pPr marL="358775" lvl="0" indent="-358775">
              <a:buFont typeface="Wingdings" pitchFamily="2" charset="2"/>
              <a:buChar char="q"/>
            </a:pPr>
            <a:r>
              <a:rPr lang="sl-SI" sz="2200" dirty="0" smtClean="0">
                <a:latin typeface="+mn-lt"/>
              </a:rPr>
              <a:t>uporaba tehnologij za </a:t>
            </a:r>
            <a:r>
              <a:rPr lang="sl-SI" sz="2200" dirty="0" err="1" smtClean="0">
                <a:latin typeface="+mn-lt"/>
              </a:rPr>
              <a:t>anonimizacijo</a:t>
            </a:r>
            <a:r>
              <a:rPr lang="sl-SI" sz="2200" dirty="0" smtClean="0">
                <a:latin typeface="+mn-lt"/>
              </a:rPr>
              <a:t> (npr. zameglitev obrazov, registrskih tablic);</a:t>
            </a:r>
          </a:p>
          <a:p>
            <a:pPr marL="358775" lvl="0" indent="-358775">
              <a:buFont typeface="Wingdings" pitchFamily="2" charset="2"/>
              <a:buChar char="q"/>
            </a:pPr>
            <a:r>
              <a:rPr lang="sl-SI" sz="2200" dirty="0" smtClean="0">
                <a:latin typeface="+mn-lt"/>
              </a:rPr>
              <a:t>sprotno in naknadno pregledovanje/urejanje posnetkov in zajetih podatkov ter čimprejšnje naknadno izločanje oz. brisanje nepotrebnih OP.</a:t>
            </a:r>
          </a:p>
        </p:txBody>
      </p:sp>
    </p:spTree>
    <p:extLst>
      <p:ext uri="{BB962C8B-B14F-4D97-AF65-F5344CB8AC3E}">
        <p14:creationId xmlns:p14="http://schemas.microsoft.com/office/powerpoint/2010/main" val="42163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404664"/>
            <a:ext cx="4104456" cy="95436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2400" b="1" dirty="0" smtClean="0">
                <a:solidFill>
                  <a:srgbClr val="FF0000"/>
                </a:solidFill>
                <a:latin typeface="Calibri" pitchFamily="34" charset="0"/>
              </a:rPr>
              <a:t>Ozemeljska veljavnost GDPR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24744"/>
            <a:ext cx="8229600" cy="5040560"/>
          </a:xfrm>
        </p:spPr>
        <p:txBody>
          <a:bodyPr>
            <a:normAutofit fontScale="25000" lnSpcReduction="20000"/>
          </a:bodyPr>
          <a:lstStyle/>
          <a:p>
            <a:pPr marL="457200" lvl="1" indent="-457200">
              <a:lnSpc>
                <a:spcPct val="90000"/>
              </a:lnSpc>
              <a:buAutoNum type="arabicPeriod"/>
            </a:pPr>
            <a:r>
              <a:rPr lang="sl-SI" sz="8800" b="1" dirty="0" smtClean="0">
                <a:solidFill>
                  <a:srgbClr val="FF0000"/>
                </a:solidFill>
              </a:rPr>
              <a:t>po </a:t>
            </a:r>
            <a:r>
              <a:rPr lang="sl-SI" sz="8800" b="1" u="sng" dirty="0" smtClean="0">
                <a:solidFill>
                  <a:srgbClr val="FF0000"/>
                </a:solidFill>
              </a:rPr>
              <a:t>sedežu</a:t>
            </a:r>
            <a:r>
              <a:rPr lang="sl-SI" sz="8800" u="sng" dirty="0" smtClean="0">
                <a:solidFill>
                  <a:srgbClr val="FF0000"/>
                </a:solidFill>
              </a:rPr>
              <a:t> </a:t>
            </a:r>
            <a:r>
              <a:rPr lang="sl-SI" sz="8800" b="1" u="sng" dirty="0" smtClean="0">
                <a:solidFill>
                  <a:srgbClr val="FF0000"/>
                </a:solidFill>
              </a:rPr>
              <a:t>upravljavca ali obdelovalca v EU</a:t>
            </a:r>
            <a:r>
              <a:rPr lang="sl-SI" sz="8800" dirty="0" smtClean="0"/>
              <a:t>, ne glede ali obdelava poteka v EU ali ne. (=četudi obdelave sploh ni v EU) </a:t>
            </a:r>
          </a:p>
          <a:p>
            <a:pPr marL="457200" lvl="1" indent="-457200">
              <a:lnSpc>
                <a:spcPct val="90000"/>
              </a:lnSpc>
              <a:buAutoNum type="arabicPeriod"/>
            </a:pPr>
            <a:endParaRPr lang="sl-SI" sz="8800" dirty="0" smtClean="0"/>
          </a:p>
          <a:p>
            <a:pPr marL="457200" lvl="1" indent="-457200">
              <a:lnSpc>
                <a:spcPct val="90000"/>
              </a:lnSpc>
              <a:buAutoNum type="arabicPeriod"/>
            </a:pPr>
            <a:r>
              <a:rPr lang="sl-SI" sz="8800" b="1" u="sng" dirty="0" smtClean="0">
                <a:solidFill>
                  <a:srgbClr val="FF0000"/>
                </a:solidFill>
              </a:rPr>
              <a:t>posameznikov ki so v EU</a:t>
            </a:r>
            <a:r>
              <a:rPr lang="sl-SI" sz="8800" dirty="0" smtClean="0"/>
              <a:t>, upravljavec/obdelovalec </a:t>
            </a:r>
            <a:r>
              <a:rPr lang="sl-SI" sz="8800" dirty="0" smtClean="0">
                <a:solidFill>
                  <a:srgbClr val="FF0000"/>
                </a:solidFill>
              </a:rPr>
              <a:t>pa nima sedeža v EU</a:t>
            </a:r>
            <a:r>
              <a:rPr lang="sl-SI" sz="8800" dirty="0" smtClean="0"/>
              <a:t>, če so dejavnosti obdelave </a:t>
            </a:r>
            <a:r>
              <a:rPr lang="sl-SI" sz="8800" b="1" dirty="0" smtClean="0"/>
              <a:t>povezane z</a:t>
            </a:r>
            <a:r>
              <a:rPr lang="sl-SI" sz="8800" dirty="0" smtClean="0"/>
              <a:t>:</a:t>
            </a:r>
          </a:p>
          <a:p>
            <a:pPr marL="457200" lvl="1" indent="-457200">
              <a:lnSpc>
                <a:spcPct val="90000"/>
              </a:lnSpc>
              <a:buAutoNum type="arabicPeriod"/>
            </a:pPr>
            <a:endParaRPr lang="sl-SI" sz="8800" dirty="0" smtClean="0"/>
          </a:p>
          <a:p>
            <a:pPr marL="457200" lvl="1" indent="-457200">
              <a:lnSpc>
                <a:spcPct val="90000"/>
              </a:lnSpc>
              <a:buAutoNum type="alphaLcParenBoth"/>
            </a:pPr>
            <a:r>
              <a:rPr lang="sl-SI" sz="8800" u="sng" dirty="0" smtClean="0"/>
              <a:t>nudenjem B/S posameznikom v EU</a:t>
            </a:r>
            <a:r>
              <a:rPr lang="sl-SI" sz="8800" dirty="0" smtClean="0"/>
              <a:t>, ne glede na (ne) plačilo  </a:t>
            </a:r>
            <a:r>
              <a:rPr lang="sl-SI" sz="8800" i="1" dirty="0" smtClean="0">
                <a:solidFill>
                  <a:srgbClr val="FF0000"/>
                </a:solidFill>
              </a:rPr>
              <a:t>((*nudenje </a:t>
            </a:r>
            <a:r>
              <a:rPr lang="sl-SI" sz="8800" i="1" dirty="0" smtClean="0"/>
              <a:t>= uporaba jezika ali valute, ki se uporablja v 1 ali več DČ, možnost naročanja B/S v tem drugem jeziku, navedba strank ali uporabnikov, ki so v EU --</a:t>
            </a:r>
            <a:r>
              <a:rPr lang="sl-SI" sz="8800" i="1" dirty="0" smtClean="0">
                <a:sym typeface="Wingdings" panose="05000000000000000000" pitchFamily="2" charset="2"/>
              </a:rPr>
              <a:t> vse to jasno pokaže, da želi upravljavec nuditi B/S posameznikom v EU)) </a:t>
            </a:r>
            <a:r>
              <a:rPr lang="sl-SI" sz="8800" i="1" dirty="0" smtClean="0"/>
              <a:t> </a:t>
            </a:r>
          </a:p>
          <a:p>
            <a:pPr marL="457200" lvl="1" indent="-457200">
              <a:lnSpc>
                <a:spcPct val="90000"/>
              </a:lnSpc>
              <a:buAutoNum type="alphaLcParenBoth"/>
            </a:pPr>
            <a:endParaRPr lang="sl-SI" sz="8800" i="1" dirty="0" smtClean="0"/>
          </a:p>
          <a:p>
            <a:pPr marL="457200" lvl="1" indent="-457200">
              <a:lnSpc>
                <a:spcPct val="90000"/>
              </a:lnSpc>
              <a:buAutoNum type="alphaLcParenBoth"/>
            </a:pPr>
            <a:r>
              <a:rPr lang="sl-SI" sz="8800" u="sng" dirty="0" smtClean="0"/>
              <a:t>spremljanjem njihovega vedenja v EU </a:t>
            </a:r>
            <a:r>
              <a:rPr lang="sl-SI" sz="8800" i="1" dirty="0" smtClean="0"/>
              <a:t>((*npr. se mu sledi na internetu, profiliranje – Google </a:t>
            </a:r>
            <a:r>
              <a:rPr lang="sl-SI" sz="8800" i="1" dirty="0" err="1" smtClean="0"/>
              <a:t>Earth</a:t>
            </a:r>
            <a:r>
              <a:rPr lang="sl-SI" sz="8800" i="1" dirty="0" smtClean="0"/>
              <a:t>; </a:t>
            </a:r>
            <a:r>
              <a:rPr lang="sl-SI" sz="8800" i="1" u="sng" dirty="0" smtClean="0"/>
              <a:t>vedenje/obnašanje mora biti v EU</a:t>
            </a:r>
            <a:r>
              <a:rPr lang="sl-SI" sz="8800" i="1" dirty="0" smtClean="0"/>
              <a:t>, ne glede na to od kje poteka spremljanje</a:t>
            </a:r>
            <a:r>
              <a:rPr lang="sl-SI" sz="8800" dirty="0" smtClean="0"/>
              <a:t>)) </a:t>
            </a:r>
          </a:p>
          <a:p>
            <a:pPr marL="457200" lvl="1" indent="-457200">
              <a:lnSpc>
                <a:spcPct val="90000"/>
              </a:lnSpc>
              <a:buAutoNum type="alphaLcParenBoth"/>
            </a:pPr>
            <a:endParaRPr lang="sl-SI" sz="8800" dirty="0" smtClean="0"/>
          </a:p>
          <a:p>
            <a:pPr marL="0" lvl="1" indent="0">
              <a:lnSpc>
                <a:spcPct val="90000"/>
              </a:lnSpc>
              <a:buNone/>
            </a:pPr>
            <a:r>
              <a:rPr lang="sl-SI" sz="8800" b="1" dirty="0" smtClean="0">
                <a:solidFill>
                  <a:srgbClr val="FF0000"/>
                </a:solidFill>
              </a:rPr>
              <a:t>3.</a:t>
            </a:r>
            <a:r>
              <a:rPr lang="sl-SI" sz="8800" dirty="0" smtClean="0"/>
              <a:t>  če upravljavec nima sedeža v EU, ampak v kraju, kjer se pravo DČ </a:t>
            </a:r>
            <a:r>
              <a:rPr lang="sl-SI" sz="8800" b="1" u="sng" dirty="0" smtClean="0">
                <a:solidFill>
                  <a:srgbClr val="FF0000"/>
                </a:solidFill>
              </a:rPr>
              <a:t>uporablja na podlagi MJP </a:t>
            </a:r>
            <a:r>
              <a:rPr lang="sl-SI" sz="8800" dirty="0" smtClean="0"/>
              <a:t>(npr. v DKP DČ)</a:t>
            </a:r>
          </a:p>
          <a:p>
            <a:pPr marL="457200" lvl="1" indent="-457200">
              <a:lnSpc>
                <a:spcPct val="90000"/>
              </a:lnSpc>
              <a:buAutoNum type="arabicPeriod"/>
            </a:pPr>
            <a:endParaRPr lang="sl-SI" sz="7400" dirty="0"/>
          </a:p>
          <a:p>
            <a:endParaRPr lang="sl-SI" sz="2000" dirty="0" smtClean="0">
              <a:latin typeface="Calibri" pitchFamily="34" charset="0"/>
            </a:endParaRPr>
          </a:p>
          <a:p>
            <a:pPr lvl="1"/>
            <a:endParaRPr lang="sl-SI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229600" cy="927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28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Kako se najbolje izognemo kršitvam?</a:t>
            </a:r>
            <a:endParaRPr lang="sl-SI" sz="2800" b="1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23" name="Rectangle 3"/>
          <p:cNvSpPr txBox="1">
            <a:spLocks noChangeArrowheads="1"/>
          </p:cNvSpPr>
          <p:nvPr/>
        </p:nvSpPr>
        <p:spPr bwMode="auto">
          <a:xfrm>
            <a:off x="611188" y="1556792"/>
            <a:ext cx="8229600" cy="466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buFont typeface="Arial" pitchFamily="34" charset="0"/>
              <a:buChar char="•"/>
            </a:pPr>
            <a:r>
              <a:rPr lang="sl-SI" altLang="sl-SI" sz="22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razvijati </a:t>
            </a:r>
            <a:r>
              <a:rPr lang="sl-SI" altLang="sl-SI" sz="2200" dirty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PIA</a:t>
            </a:r>
            <a:r>
              <a:rPr lang="sl-SI" altLang="sl-SI" sz="2200" dirty="0">
                <a:solidFill>
                  <a:srgbClr val="FFC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Privacy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Impact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Assessment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sl-SI" altLang="sl-SI" sz="2200" u="sng" dirty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pred uvedbo 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vsakega posega v zasebnost (zlasti ob novem tehničnem </a:t>
            </a:r>
            <a:r>
              <a:rPr lang="sl-SI" altLang="sl-SI" sz="22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sredstvu, aplikaciji)</a:t>
            </a:r>
          </a:p>
          <a:p>
            <a:pPr lvl="1" eaLnBrk="1" hangingPunct="1">
              <a:buFont typeface="Arial" pitchFamily="34" charset="0"/>
              <a:buChar char="•"/>
            </a:pPr>
            <a:endParaRPr lang="sl-SI" altLang="sl-SI" sz="2200" dirty="0">
              <a:solidFill>
                <a:schemeClr val="bg1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sl-SI" altLang="sl-SI" sz="2200" u="sng" dirty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Razvoj in evalvacija novih varnostnih tehnologij: </a:t>
            </a:r>
            <a:r>
              <a:rPr lang="sl-SI" altLang="sl-SI" sz="2200" u="sng" dirty="0">
                <a:solidFill>
                  <a:srgbClr val="FF99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endParaRPr lang="sl-SI" altLang="sl-SI" sz="2200" dirty="0">
              <a:solidFill>
                <a:srgbClr val="FF9900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sl-SI" altLang="sl-SI" sz="2200" dirty="0">
              <a:solidFill>
                <a:schemeClr val="bg1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/>
            <a:r>
              <a:rPr lang="sl-SI" altLang="sl-SI" sz="2200" dirty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a.) </a:t>
            </a:r>
            <a:r>
              <a:rPr lang="sl-SI" altLang="sl-SI" sz="2200" b="1" dirty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SIA 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Surveillance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Impact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Assesment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impacts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privacy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, legal, 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psychological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ethical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financial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)  </a:t>
            </a:r>
          </a:p>
          <a:p>
            <a:pPr lvl="1" eaLnBrk="1" hangingPunct="1"/>
            <a:endParaRPr lang="sl-SI" altLang="sl-SI" sz="2200" dirty="0">
              <a:solidFill>
                <a:schemeClr val="bg1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/>
            <a:r>
              <a:rPr lang="sl-SI" altLang="sl-SI" sz="2200" dirty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sl-SI" altLang="sl-SI" sz="2200" b="1" dirty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sl-SI" altLang="sl-SI" sz="2200" dirty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sl-SI" altLang="sl-SI" sz="2200" b="1" dirty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DESSI 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Decision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Support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System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security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Investments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 (kaj je problem, učinkovite rešitve zanj, varnost + in -, družbena sprejemljivost, socialna implikacija, etični vidik, stroški, pravni vidik)</a:t>
            </a:r>
          </a:p>
          <a:p>
            <a:pPr lvl="1" eaLnBrk="1" hangingPunct="1"/>
            <a:endParaRPr lang="sl-SI" altLang="sl-SI" sz="2200" dirty="0">
              <a:solidFill>
                <a:schemeClr val="bg1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lvl="1" eaLnBrk="1" hangingPunct="1"/>
            <a:r>
              <a:rPr lang="sl-SI" altLang="sl-SI" sz="2200" dirty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c.) </a:t>
            </a:r>
            <a:r>
              <a:rPr lang="sl-SI" altLang="sl-SI" sz="2200" b="1" dirty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STEFI</a:t>
            </a:r>
            <a:r>
              <a:rPr lang="sl-SI" altLang="sl-SI" sz="2200" dirty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=  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Security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, Trust, 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Efficiency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, Freedom </a:t>
            </a:r>
            <a:r>
              <a:rPr lang="sl-SI" altLang="sl-SI" sz="2200" dirty="0" err="1">
                <a:latin typeface="Calibri" pitchFamily="34" charset="0"/>
                <a:ea typeface="Verdana" pitchFamily="34" charset="0"/>
                <a:cs typeface="Verdana" pitchFamily="34" charset="0"/>
              </a:rPr>
              <a:t>infringement</a:t>
            </a:r>
            <a:r>
              <a:rPr lang="sl-SI" altLang="sl-SI" sz="2200" dirty="0">
                <a:latin typeface="Calibri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sl-SI" altLang="sl-SI" sz="2200" b="1" dirty="0" smtClean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(CRISP)</a:t>
            </a:r>
            <a:endParaRPr lang="sl-SI" altLang="sl-SI" sz="2200" b="1" dirty="0">
              <a:solidFill>
                <a:srgbClr val="FF0000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02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608512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sl-S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Če </a:t>
            </a:r>
            <a:r>
              <a:rPr lang="sl-SI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 </a:t>
            </a:r>
            <a:r>
              <a:rPr lang="sl-SI" sz="2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ocene učinka </a:t>
            </a:r>
            <a:r>
              <a:rPr lang="sl-SI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izhaja</a:t>
            </a:r>
            <a:r>
              <a:rPr lang="sl-S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</a:t>
            </a:r>
            <a:r>
              <a:rPr lang="sl-S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 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obdelava </a:t>
            </a:r>
            <a:r>
              <a:rPr lang="sl-S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 </a:t>
            </a:r>
            <a:r>
              <a:rPr lang="sl-SI" sz="2200" b="1" u="sng" dirty="0" smtClean="0">
                <a:solidFill>
                  <a:srgbClr val="FF0000"/>
                </a:solidFill>
              </a:rPr>
              <a:t>veliko</a:t>
            </a:r>
            <a:r>
              <a:rPr lang="sl-SI" sz="2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2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tveganje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l-SI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upravljavec predhodno posvetuje z </a:t>
            </a:r>
            <a:r>
              <a:rPr lang="sl-SI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</a:t>
            </a:r>
            <a:r>
              <a:rPr lang="sl-S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l-SI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just">
              <a:buNone/>
            </a:pPr>
            <a:endParaRPr lang="sl-SI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 posvetovanju mora upravljavec </a:t>
            </a:r>
            <a:r>
              <a:rPr lang="sl-S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 </a:t>
            </a:r>
            <a:r>
              <a:rPr lang="sl-SI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predložiti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just"/>
            <a:r>
              <a:rPr lang="sl-SI" sz="2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dolžnosti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upravljavca, skupnih upravljavcev in </a:t>
            </a:r>
            <a:r>
              <a:rPr lang="sl-S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obdelovalcev,</a:t>
            </a:r>
            <a:endParaRPr lang="sl-SI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sl-SI" sz="2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namene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sl-SI" sz="2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sredstva 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predvidene </a:t>
            </a:r>
            <a:r>
              <a:rPr lang="sl-S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obdelave,</a:t>
            </a:r>
            <a:endParaRPr lang="sl-SI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ukrepe in zaščitne ukrepe za zaščito </a:t>
            </a:r>
            <a:r>
              <a:rPr lang="sl-S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TČP posameznikov,</a:t>
            </a:r>
            <a:endParaRPr lang="sl-SI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kontaktne podatke </a:t>
            </a:r>
            <a:r>
              <a:rPr lang="pl-PL" sz="2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pooblaščene osebe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VOP,</a:t>
            </a:r>
            <a:endParaRPr lang="pl-PL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l-PL" sz="2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oceno učinka </a:t>
            </a:r>
            <a:r>
              <a:rPr lang="pl-PL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zvezi z varstvom </a:t>
            </a:r>
            <a:r>
              <a:rPr lang="pl-PL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podatkov,</a:t>
            </a:r>
            <a:endParaRPr lang="pl-PL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vsakršne </a:t>
            </a:r>
            <a:r>
              <a:rPr lang="sl-SI" sz="2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druge informacije</a:t>
            </a:r>
            <a:r>
              <a:rPr lang="sl-SI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ki jih zahteva </a:t>
            </a:r>
            <a:r>
              <a:rPr lang="sl-SI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IP.</a:t>
            </a:r>
            <a:endParaRPr lang="sl-SI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931224" cy="972108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Predhodno posvetovanje z IP </a:t>
            </a:r>
            <a:r>
              <a:rPr lang="sl-SI" sz="2800" dirty="0" smtClean="0">
                <a:solidFill>
                  <a:srgbClr val="FF0000"/>
                </a:solidFill>
              </a:rPr>
              <a:t>(36. čl.)</a:t>
            </a:r>
            <a:endParaRPr lang="sl-S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48762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571500" y="44624"/>
            <a:ext cx="8129588" cy="914400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                                  </a:t>
            </a:r>
            <a:br>
              <a:rPr lang="pl-PL" sz="3200" b="1" dirty="0">
                <a:solidFill>
                  <a:srgbClr val="FF0000"/>
                </a:solidFill>
              </a:rPr>
            </a:br>
            <a:r>
              <a:rPr lang="pl-PL" sz="3200" b="1" dirty="0">
                <a:solidFill>
                  <a:srgbClr val="FF0000"/>
                </a:solidFill>
              </a:rPr>
              <a:t>                                  </a:t>
            </a:r>
            <a:r>
              <a:rPr lang="pl-PL" sz="3200" b="1" dirty="0" smtClean="0">
                <a:solidFill>
                  <a:srgbClr val="FF0000"/>
                </a:solidFill>
              </a:rPr>
              <a:t/>
            </a:r>
            <a:br>
              <a:rPr lang="pl-PL" sz="3200" b="1" dirty="0" smtClean="0">
                <a:solidFill>
                  <a:srgbClr val="FF0000"/>
                </a:solidFill>
              </a:rPr>
            </a:br>
            <a:r>
              <a:rPr lang="pl-PL" sz="2600" b="1" dirty="0" smtClean="0">
                <a:solidFill>
                  <a:srgbClr val="FF0000"/>
                </a:solidFill>
              </a:rPr>
              <a:t>„</a:t>
            </a:r>
            <a:r>
              <a:rPr lang="pl-PL" sz="2600" b="1" dirty="0">
                <a:solidFill>
                  <a:srgbClr val="FF0000"/>
                </a:solidFill>
              </a:rPr>
              <a:t>Pod”-obdelovalec </a:t>
            </a:r>
            <a:r>
              <a:rPr lang="pl-PL" sz="2600" dirty="0">
                <a:solidFill>
                  <a:srgbClr val="FF0000"/>
                </a:solidFill>
              </a:rPr>
              <a:t>(28. čl.) </a:t>
            </a:r>
          </a:p>
        </p:txBody>
      </p:sp>
      <p:sp>
        <p:nvSpPr>
          <p:cNvPr id="2" name="Pravokotnik 1"/>
          <p:cNvSpPr/>
          <p:nvPr/>
        </p:nvSpPr>
        <p:spPr>
          <a:xfrm>
            <a:off x="251520" y="836712"/>
            <a:ext cx="8568952" cy="55446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sl-SI" sz="2000" dirty="0">
              <a:latin typeface="+mn-lt"/>
            </a:endParaRPr>
          </a:p>
          <a:p>
            <a:pPr algn="just"/>
            <a:endParaRPr lang="sl-SI" sz="2100" dirty="0" smtClean="0"/>
          </a:p>
          <a:p>
            <a:pPr algn="just"/>
            <a:r>
              <a:rPr lang="sl-SI" sz="2100" dirty="0" smtClean="0"/>
              <a:t>1</a:t>
            </a:r>
            <a:r>
              <a:rPr lang="sl-SI" sz="2100" dirty="0"/>
              <a:t>. Če obdelava </a:t>
            </a:r>
            <a:r>
              <a:rPr lang="sl-SI" sz="2100" u="sng" dirty="0"/>
              <a:t>v imenu upravljavca</a:t>
            </a:r>
            <a:r>
              <a:rPr lang="sl-SI" sz="2100" dirty="0"/>
              <a:t>, ta sodeluje le z obdelovalci, ki </a:t>
            </a:r>
            <a:r>
              <a:rPr lang="sl-SI" sz="2100" b="1" dirty="0"/>
              <a:t>zagotovijo zadostna jamstva za izvedbo ustreznih tehničnih in organizacijskih ukrepov</a:t>
            </a:r>
            <a:r>
              <a:rPr lang="sl-SI" sz="2100" dirty="0"/>
              <a:t> (obdelava izpolnjuje zahteve GDPR + zagotavlja varstvo pravic posameznika).</a:t>
            </a:r>
          </a:p>
          <a:p>
            <a:pPr algn="just"/>
            <a:endParaRPr lang="sl-SI" sz="2100" dirty="0"/>
          </a:p>
          <a:p>
            <a:pPr algn="just"/>
            <a:r>
              <a:rPr lang="sl-SI" sz="2100" dirty="0"/>
              <a:t>2. </a:t>
            </a:r>
            <a:r>
              <a:rPr lang="sl-SI" sz="2100" b="1" dirty="0"/>
              <a:t>Obdelovalec lahko </a:t>
            </a:r>
            <a:r>
              <a:rPr lang="sl-SI" sz="2100" b="1" dirty="0">
                <a:solidFill>
                  <a:srgbClr val="FF0000"/>
                </a:solidFill>
              </a:rPr>
              <a:t>zaposli drugega obdelovalca le </a:t>
            </a:r>
            <a:r>
              <a:rPr lang="sl-SI" sz="2100" b="1" dirty="0"/>
              <a:t>ob </a:t>
            </a:r>
            <a:r>
              <a:rPr lang="sl-SI" sz="2100" b="1" u="sng" dirty="0">
                <a:solidFill>
                  <a:srgbClr val="FF0000"/>
                </a:solidFill>
              </a:rPr>
              <a:t>predhodnem</a:t>
            </a:r>
            <a:r>
              <a:rPr lang="sl-SI" sz="2100" b="1" dirty="0"/>
              <a:t> posebnem ali splošnem pisnem </a:t>
            </a:r>
            <a:r>
              <a:rPr lang="sl-SI" sz="2100" b="1" u="sng" dirty="0">
                <a:solidFill>
                  <a:srgbClr val="FF0000"/>
                </a:solidFill>
              </a:rPr>
              <a:t>dovoljenju</a:t>
            </a:r>
            <a:r>
              <a:rPr lang="sl-SI" sz="2100" b="1" dirty="0">
                <a:solidFill>
                  <a:srgbClr val="FF0000"/>
                </a:solidFill>
              </a:rPr>
              <a:t> upravljavca </a:t>
            </a:r>
            <a:r>
              <a:rPr lang="sl-SI" sz="2100" b="1" dirty="0"/>
              <a:t>– </a:t>
            </a:r>
            <a:r>
              <a:rPr lang="sl-SI" sz="2100" dirty="0"/>
              <a:t>mu </a:t>
            </a:r>
            <a:r>
              <a:rPr lang="sl-SI" sz="2100" b="1" u="sng" dirty="0"/>
              <a:t>omogoči, da nasprotuje</a:t>
            </a:r>
            <a:r>
              <a:rPr lang="sl-SI" sz="2100" b="1" dirty="0"/>
              <a:t>.</a:t>
            </a:r>
            <a:endParaRPr lang="sl-SI" sz="2100" dirty="0"/>
          </a:p>
          <a:p>
            <a:endParaRPr lang="sl-SI" sz="2100" dirty="0"/>
          </a:p>
          <a:p>
            <a:pPr algn="just"/>
            <a:r>
              <a:rPr lang="sl-SI" sz="2100" dirty="0"/>
              <a:t>3. Podpišeta </a:t>
            </a:r>
            <a:r>
              <a:rPr lang="sl-SI" sz="2100" b="1" u="sng" dirty="0"/>
              <a:t>pogodbo ali drug pravni akt:</a:t>
            </a:r>
            <a:r>
              <a:rPr lang="sl-SI" sz="2100" dirty="0"/>
              <a:t> </a:t>
            </a:r>
            <a:r>
              <a:rPr lang="sl-SI" sz="2100" b="1" dirty="0"/>
              <a:t>obveznosti obdelovalca</a:t>
            </a:r>
            <a:r>
              <a:rPr lang="sl-SI" sz="2100" dirty="0"/>
              <a:t>, </a:t>
            </a:r>
            <a:r>
              <a:rPr lang="sl-SI" sz="2100" b="1" dirty="0"/>
              <a:t>vsebino in trajanje obdelave</a:t>
            </a:r>
            <a:r>
              <a:rPr lang="sl-SI" sz="2100" dirty="0"/>
              <a:t>, </a:t>
            </a:r>
            <a:r>
              <a:rPr lang="sl-SI" sz="2100" b="1" dirty="0"/>
              <a:t>naravo</a:t>
            </a:r>
            <a:r>
              <a:rPr lang="sl-SI" sz="2100" dirty="0"/>
              <a:t> in </a:t>
            </a:r>
            <a:r>
              <a:rPr lang="sl-SI" sz="2100" b="1" dirty="0"/>
              <a:t>namen</a:t>
            </a:r>
            <a:r>
              <a:rPr lang="sl-SI" sz="2100" dirty="0"/>
              <a:t> obdelave, </a:t>
            </a:r>
            <a:r>
              <a:rPr lang="sl-SI" sz="2100" b="1" dirty="0"/>
              <a:t>vrste OP</a:t>
            </a:r>
            <a:r>
              <a:rPr lang="sl-SI" sz="2100" dirty="0"/>
              <a:t>, </a:t>
            </a:r>
            <a:r>
              <a:rPr lang="sl-SI" sz="2100" b="1" dirty="0"/>
              <a:t>kategorije posameznikov OP</a:t>
            </a:r>
            <a:r>
              <a:rPr lang="sl-SI" sz="2100" dirty="0"/>
              <a:t>, </a:t>
            </a:r>
            <a:r>
              <a:rPr lang="sl-SI" sz="2100" b="1" dirty="0"/>
              <a:t>P+D upravljavca</a:t>
            </a:r>
            <a:r>
              <a:rPr lang="sl-SI" sz="2100" dirty="0"/>
              <a:t>. </a:t>
            </a:r>
          </a:p>
          <a:p>
            <a:pPr algn="just"/>
            <a:endParaRPr lang="sl-SI" sz="2100" dirty="0"/>
          </a:p>
          <a:p>
            <a:pPr algn="just"/>
            <a:r>
              <a:rPr lang="sl-SI" sz="2100" dirty="0"/>
              <a:t>((Pozor: kadar pogodbeni obdelovalec </a:t>
            </a:r>
            <a:r>
              <a:rPr lang="sl-SI" sz="2100" b="1" dirty="0">
                <a:solidFill>
                  <a:srgbClr val="FF0000"/>
                </a:solidFill>
              </a:rPr>
              <a:t>v tujini</a:t>
            </a:r>
            <a:r>
              <a:rPr lang="sl-SI" sz="2100" dirty="0"/>
              <a:t>: iznos OP v 3. države; </a:t>
            </a:r>
            <a:r>
              <a:rPr lang="sl-SI" sz="2100" dirty="0" err="1"/>
              <a:t>Privacy</a:t>
            </a:r>
            <a:r>
              <a:rPr lang="sl-SI" sz="2100" dirty="0"/>
              <a:t> </a:t>
            </a:r>
            <a:r>
              <a:rPr lang="sl-SI" sz="2100" dirty="0" err="1"/>
              <a:t>Shield</a:t>
            </a:r>
            <a:r>
              <a:rPr lang="sl-SI" sz="2100" dirty="0"/>
              <a:t>))</a:t>
            </a:r>
          </a:p>
          <a:p>
            <a:endParaRPr lang="sl-SI" sz="2000" dirty="0">
              <a:latin typeface="+mn-lt"/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4FB3C-5A74-4483-BF5A-B531D7C6DB11}" type="slidenum">
              <a:rPr lang="sl-SI" smtClean="0"/>
              <a:pPr>
                <a:defRPr/>
              </a:pPr>
              <a:t>42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6987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571500" y="44624"/>
            <a:ext cx="8129588" cy="9144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                                                </a:t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smtClean="0">
                <a:solidFill>
                  <a:srgbClr val="FF0000"/>
                </a:solidFill>
              </a:rPr>
              <a:t>                                       Pravice posameznika </a:t>
            </a:r>
            <a:r>
              <a:rPr lang="pl-PL" sz="2400" dirty="0" smtClean="0">
                <a:solidFill>
                  <a:srgbClr val="FF0000"/>
                </a:solidFill>
              </a:rPr>
              <a:t>(12. čl. in nasl.) 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51520" y="836712"/>
            <a:ext cx="8568952" cy="55446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endParaRPr lang="sl-SI" sz="2200" dirty="0" smtClean="0">
              <a:latin typeface="+mn-lt"/>
            </a:endParaRPr>
          </a:p>
          <a:p>
            <a:pPr algn="just"/>
            <a:r>
              <a:rPr lang="sl-SI" sz="2200" dirty="0" smtClean="0">
                <a:latin typeface="+mn-lt"/>
              </a:rPr>
              <a:t>Upravljavec mora </a:t>
            </a:r>
            <a:r>
              <a:rPr lang="sl-SI" sz="2200" b="1" dirty="0" smtClean="0">
                <a:solidFill>
                  <a:srgbClr val="FF0000"/>
                </a:solidFill>
                <a:latin typeface="+mn-lt"/>
              </a:rPr>
              <a:t>zagotoviti posamezniku informacije o njegovih pravicah in sprejetih ukrepih</a:t>
            </a:r>
            <a:r>
              <a:rPr lang="sl-SI" sz="2200" dirty="0" smtClean="0">
                <a:latin typeface="+mn-lt"/>
              </a:rPr>
              <a:t> (glede potrditve obdelave, popravka, RTBF, omejitve obdelave, </a:t>
            </a:r>
            <a:r>
              <a:rPr lang="sl-SI" sz="2200" dirty="0" err="1" smtClean="0">
                <a:latin typeface="+mn-lt"/>
              </a:rPr>
              <a:t>Data</a:t>
            </a:r>
            <a:r>
              <a:rPr lang="sl-SI" sz="2200" dirty="0" smtClean="0">
                <a:latin typeface="+mn-lt"/>
              </a:rPr>
              <a:t> </a:t>
            </a:r>
            <a:r>
              <a:rPr lang="sl-SI" sz="2200" dirty="0" err="1" smtClean="0">
                <a:latin typeface="+mn-lt"/>
              </a:rPr>
              <a:t>portability</a:t>
            </a:r>
            <a:r>
              <a:rPr lang="sl-SI" sz="2200" dirty="0" smtClean="0">
                <a:latin typeface="+mn-lt"/>
              </a:rPr>
              <a:t>, ugovora, ugovora zoper avtomatizirano odločitev) v jedrnati</a:t>
            </a:r>
            <a:r>
              <a:rPr lang="sl-SI" sz="2200" dirty="0">
                <a:latin typeface="+mn-lt"/>
              </a:rPr>
              <a:t>, pregledni, razumljivi in lahko dostopni obliki </a:t>
            </a:r>
            <a:r>
              <a:rPr lang="sl-SI" sz="2200" dirty="0" smtClean="0">
                <a:latin typeface="+mn-lt"/>
              </a:rPr>
              <a:t>+ </a:t>
            </a:r>
            <a:r>
              <a:rPr lang="sl-SI" sz="2200" dirty="0">
                <a:latin typeface="+mn-lt"/>
              </a:rPr>
              <a:t>jasnem in preprostem </a:t>
            </a:r>
            <a:r>
              <a:rPr lang="sl-SI" sz="2200" b="1" dirty="0" smtClean="0">
                <a:solidFill>
                  <a:srgbClr val="0070C0"/>
                </a:solidFill>
                <a:latin typeface="+mn-lt"/>
              </a:rPr>
              <a:t>jeziku</a:t>
            </a:r>
            <a:r>
              <a:rPr lang="sl-SI" sz="2200" dirty="0" smtClean="0">
                <a:latin typeface="+mn-lt"/>
              </a:rPr>
              <a:t>,  pisno ali v e-obliki. Na zahtevo posameznika </a:t>
            </a:r>
            <a:r>
              <a:rPr lang="sl-SI" sz="2200" u="sng" dirty="0" smtClean="0">
                <a:latin typeface="+mn-lt"/>
              </a:rPr>
              <a:t>lahko ustno, a le če se </a:t>
            </a:r>
            <a:r>
              <a:rPr lang="sl-SI" sz="2200" dirty="0" smtClean="0">
                <a:latin typeface="+mn-lt"/>
              </a:rPr>
              <a:t>identiteta posameznika izkaže kako drugače.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l-SI" sz="2200" dirty="0">
              <a:latin typeface="+mn-lt"/>
            </a:endParaRPr>
          </a:p>
          <a:p>
            <a:pPr algn="just"/>
            <a:r>
              <a:rPr lang="sl-SI" sz="2200" b="1" dirty="0" smtClean="0">
                <a:solidFill>
                  <a:srgbClr val="FF0000"/>
                </a:solidFill>
                <a:latin typeface="+mn-lt"/>
              </a:rPr>
              <a:t>Zahteve glede pravic uresničuje brez odlašanja v 1 mesecu</a:t>
            </a:r>
            <a:r>
              <a:rPr lang="sl-SI" sz="2200" dirty="0" smtClean="0">
                <a:latin typeface="+mn-lt"/>
              </a:rPr>
              <a:t>. </a:t>
            </a:r>
          </a:p>
          <a:p>
            <a:pPr algn="just"/>
            <a:r>
              <a:rPr lang="sl-SI" sz="2200" dirty="0" smtClean="0">
                <a:latin typeface="+mn-lt"/>
              </a:rPr>
              <a:t>+ dodatno </a:t>
            </a:r>
            <a:r>
              <a:rPr lang="sl-SI" sz="2200" b="1" dirty="0" smtClean="0">
                <a:latin typeface="+mn-lt"/>
              </a:rPr>
              <a:t>največ 2 meseca </a:t>
            </a:r>
            <a:r>
              <a:rPr lang="sl-SI" sz="2200" dirty="0">
                <a:latin typeface="+mn-lt"/>
              </a:rPr>
              <a:t>ob upoštevanju kompleksnosti in števila </a:t>
            </a:r>
            <a:r>
              <a:rPr lang="sl-SI" sz="2200" dirty="0" smtClean="0">
                <a:latin typeface="+mn-lt"/>
              </a:rPr>
              <a:t>zahtev, a ga mora v 1 mesecu obvestiti o podaljšanju in razlogih. </a:t>
            </a:r>
          </a:p>
          <a:p>
            <a:pPr algn="just"/>
            <a:endParaRPr lang="sl-SI" sz="2200" dirty="0" smtClean="0">
              <a:latin typeface="+mn-lt"/>
            </a:endParaRPr>
          </a:p>
          <a:p>
            <a:pPr algn="just"/>
            <a:r>
              <a:rPr lang="sl-SI" sz="2200" dirty="0" smtClean="0">
                <a:latin typeface="+mn-lt"/>
              </a:rPr>
              <a:t>Če zahtevo </a:t>
            </a:r>
            <a:r>
              <a:rPr lang="sl-SI" sz="2200" dirty="0">
                <a:latin typeface="+mn-lt"/>
              </a:rPr>
              <a:t>predloži z </a:t>
            </a:r>
            <a:r>
              <a:rPr lang="sl-SI" sz="2200" dirty="0" smtClean="0">
                <a:latin typeface="+mn-lt"/>
              </a:rPr>
              <a:t> </a:t>
            </a:r>
            <a:r>
              <a:rPr lang="sl-SI" sz="2200" b="1" dirty="0" smtClean="0">
                <a:solidFill>
                  <a:srgbClr val="FF0000"/>
                </a:solidFill>
                <a:latin typeface="+mn-lt"/>
              </a:rPr>
              <a:t>e-sredstvi</a:t>
            </a:r>
            <a:r>
              <a:rPr lang="sl-SI" sz="2200" b="1" dirty="0" smtClean="0">
                <a:latin typeface="+mn-lt"/>
              </a:rPr>
              <a:t>, zagotovi  </a:t>
            </a:r>
            <a:r>
              <a:rPr lang="sl-SI" sz="2200" dirty="0" smtClean="0">
                <a:latin typeface="+mn-lt"/>
              </a:rPr>
              <a:t>odgovor, če je </a:t>
            </a:r>
            <a:r>
              <a:rPr lang="sl-SI" sz="2200" dirty="0">
                <a:latin typeface="+mn-lt"/>
              </a:rPr>
              <a:t>mogoče, </a:t>
            </a:r>
            <a:r>
              <a:rPr lang="sl-SI" sz="2200" dirty="0" smtClean="0">
                <a:latin typeface="+mn-lt"/>
              </a:rPr>
              <a:t>tudi z e-sredstvi. Možnosti </a:t>
            </a:r>
            <a:r>
              <a:rPr lang="sl-SI" sz="2200" dirty="0">
                <a:latin typeface="+mn-lt"/>
              </a:rPr>
              <a:t>vložitve </a:t>
            </a:r>
            <a:r>
              <a:rPr lang="sl-SI" sz="2200" b="1" dirty="0">
                <a:solidFill>
                  <a:srgbClr val="FF0000"/>
                </a:solidFill>
                <a:latin typeface="+mn-lt"/>
              </a:rPr>
              <a:t>pritožbe pri </a:t>
            </a:r>
            <a:r>
              <a:rPr lang="sl-SI" sz="2200" b="1" dirty="0" smtClean="0">
                <a:solidFill>
                  <a:srgbClr val="FF0000"/>
                </a:solidFill>
                <a:latin typeface="+mn-lt"/>
              </a:rPr>
              <a:t>IP </a:t>
            </a:r>
            <a:r>
              <a:rPr lang="sl-SI" sz="2200" dirty="0">
                <a:latin typeface="+mn-lt"/>
              </a:rPr>
              <a:t>in </a:t>
            </a:r>
            <a:r>
              <a:rPr lang="sl-SI" sz="2200" b="1" dirty="0">
                <a:latin typeface="+mn-lt"/>
              </a:rPr>
              <a:t>možnosti uveljavljanja pravnih </a:t>
            </a:r>
            <a:r>
              <a:rPr lang="sl-SI" sz="2200" b="1" dirty="0" smtClean="0">
                <a:latin typeface="+mn-lt"/>
              </a:rPr>
              <a:t>sredstev.</a:t>
            </a:r>
          </a:p>
          <a:p>
            <a:endParaRPr lang="sl-SI" sz="2000" dirty="0" smtClean="0">
              <a:latin typeface="+mn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sl-SI" dirty="0" smtClean="0">
              <a:latin typeface="+mn-lt"/>
            </a:endParaRPr>
          </a:p>
          <a:p>
            <a:endParaRPr lang="sl-SI" sz="2000" dirty="0">
              <a:latin typeface="+mn-lt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endParaRPr lang="sl-SI" sz="2000" dirty="0">
              <a:latin typeface="+mn-lt"/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4FB3C-5A74-4483-BF5A-B531D7C6DB11}" type="slidenum">
              <a:rPr lang="sl-SI" smtClean="0"/>
              <a:pPr>
                <a:defRPr/>
              </a:pPr>
              <a:t>43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1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51520" y="836712"/>
            <a:ext cx="8568952" cy="55446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sl-SI" sz="2000" dirty="0" smtClean="0">
              <a:latin typeface="+mn-lt"/>
            </a:endParaRPr>
          </a:p>
          <a:p>
            <a:pPr algn="just"/>
            <a:r>
              <a:rPr lang="sl-SI" sz="2200" dirty="0" smtClean="0">
                <a:latin typeface="+mn-lt"/>
              </a:rPr>
              <a:t>Vse informacije se zagotovijo </a:t>
            </a:r>
            <a:r>
              <a:rPr lang="sl-SI" sz="2200" b="1" dirty="0" smtClean="0">
                <a:solidFill>
                  <a:srgbClr val="FF0000"/>
                </a:solidFill>
                <a:latin typeface="+mn-lt"/>
              </a:rPr>
              <a:t>brezplačno</a:t>
            </a:r>
            <a:r>
              <a:rPr lang="sl-SI" sz="2200" dirty="0" smtClean="0">
                <a:latin typeface="+mn-lt"/>
              </a:rPr>
              <a:t>! (ne več zaračunavanja po Pravilniku o materialnih stroških!) -</a:t>
            </a:r>
            <a:r>
              <a:rPr lang="sl-SI" sz="2200" dirty="0" smtClean="0">
                <a:latin typeface="+mn-lt"/>
                <a:sym typeface="Wingdings" panose="05000000000000000000" pitchFamily="2" charset="2"/>
              </a:rPr>
              <a:t> vendar:</a:t>
            </a:r>
            <a:endParaRPr lang="sl-SI" sz="2200" dirty="0" smtClean="0">
              <a:latin typeface="+mn-lt"/>
            </a:endParaRPr>
          </a:p>
          <a:p>
            <a:pPr algn="just"/>
            <a:endParaRPr lang="sl-SI" sz="2200" dirty="0" smtClean="0">
              <a:latin typeface="+mn-lt"/>
            </a:endParaRPr>
          </a:p>
          <a:p>
            <a:pPr algn="just"/>
            <a:r>
              <a:rPr lang="sl-SI" sz="2200" dirty="0" smtClean="0">
                <a:latin typeface="+mn-lt"/>
              </a:rPr>
              <a:t>Če pa so </a:t>
            </a:r>
            <a:r>
              <a:rPr lang="sl-SI" sz="2200" b="1" dirty="0" smtClean="0">
                <a:solidFill>
                  <a:srgbClr val="0070C0"/>
                </a:solidFill>
                <a:latin typeface="+mn-lt"/>
              </a:rPr>
              <a:t>zahteve</a:t>
            </a:r>
            <a:r>
              <a:rPr lang="sl-SI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sl-SI" sz="2200" b="1" dirty="0" smtClean="0">
                <a:solidFill>
                  <a:srgbClr val="0070C0"/>
                </a:solidFill>
                <a:latin typeface="+mn-lt"/>
              </a:rPr>
              <a:t>očitno neutemeljene ali pretirane </a:t>
            </a:r>
            <a:r>
              <a:rPr lang="sl-SI" sz="2200" dirty="0" smtClean="0">
                <a:latin typeface="+mn-lt"/>
              </a:rPr>
              <a:t>zlasti </a:t>
            </a:r>
            <a:r>
              <a:rPr lang="sl-SI" sz="2200" b="1" dirty="0" smtClean="0">
                <a:latin typeface="+mn-lt"/>
              </a:rPr>
              <a:t>ponavljajoče</a:t>
            </a:r>
            <a:r>
              <a:rPr lang="sl-SI" sz="2200" dirty="0" smtClean="0">
                <a:latin typeface="+mn-lt"/>
              </a:rPr>
              <a:t>, </a:t>
            </a:r>
            <a:r>
              <a:rPr lang="sl-SI" sz="2200" b="1" dirty="0" smtClean="0">
                <a:solidFill>
                  <a:srgbClr val="0070C0"/>
                </a:solidFill>
                <a:latin typeface="+mn-lt"/>
              </a:rPr>
              <a:t>lahko upravljavec (=</a:t>
            </a:r>
            <a:r>
              <a:rPr lang="sl-SI" sz="2200" b="1" dirty="0" err="1" smtClean="0">
                <a:solidFill>
                  <a:srgbClr val="0070C0"/>
                </a:solidFill>
                <a:latin typeface="+mn-lt"/>
              </a:rPr>
              <a:t>šikanoznost</a:t>
            </a:r>
            <a:r>
              <a:rPr lang="sl-SI" sz="2200" b="1" dirty="0" smtClean="0">
                <a:solidFill>
                  <a:srgbClr val="0070C0"/>
                </a:solidFill>
                <a:latin typeface="+mn-lt"/>
              </a:rPr>
              <a:t>)</a:t>
            </a:r>
            <a:r>
              <a:rPr lang="sl-SI" sz="2200" dirty="0" smtClean="0">
                <a:latin typeface="+mn-lt"/>
              </a:rPr>
              <a:t>:</a:t>
            </a:r>
          </a:p>
          <a:p>
            <a:pPr algn="just"/>
            <a:endParaRPr lang="sl-SI" sz="2200" dirty="0" smtClean="0">
              <a:latin typeface="+mn-lt"/>
            </a:endParaRPr>
          </a:p>
          <a:p>
            <a:pPr marL="914400" lvl="1" indent="-457200" algn="just">
              <a:buFont typeface="+mj-lt"/>
              <a:buAutoNum type="alphaLcParenR"/>
            </a:pPr>
            <a:r>
              <a:rPr lang="sl-SI" sz="2200" b="1" dirty="0" smtClean="0">
                <a:latin typeface="+mn-lt"/>
              </a:rPr>
              <a:t>zaračuna razumno pristojbino</a:t>
            </a:r>
            <a:r>
              <a:rPr lang="sl-SI" sz="2200" dirty="0" smtClean="0">
                <a:latin typeface="+mn-lt"/>
              </a:rPr>
              <a:t>, pri čemer upošteva upravne stroške posredovanja informacij ali sporočila ali izvajanja zahtevanega ukrepa,</a:t>
            </a:r>
          </a:p>
          <a:p>
            <a:pPr marL="914400" lvl="1" indent="-457200" algn="just">
              <a:buFont typeface="+mj-lt"/>
              <a:buAutoNum type="alphaLcParenR"/>
            </a:pPr>
            <a:endParaRPr lang="sl-SI" sz="2200" dirty="0" smtClean="0">
              <a:latin typeface="+mn-lt"/>
            </a:endParaRPr>
          </a:p>
          <a:p>
            <a:pPr marL="914400" lvl="1" indent="-457200" algn="just">
              <a:buFont typeface="+mj-lt"/>
              <a:buAutoNum type="alphaLcParenR"/>
            </a:pPr>
            <a:r>
              <a:rPr lang="sl-SI" sz="2200" b="1" dirty="0" smtClean="0">
                <a:latin typeface="+mn-lt"/>
              </a:rPr>
              <a:t>zavrne ukrepanje </a:t>
            </a:r>
            <a:r>
              <a:rPr lang="sl-SI" sz="2200" dirty="0" smtClean="0">
                <a:latin typeface="+mn-lt"/>
              </a:rPr>
              <a:t>v zvezi z zahtevo.</a:t>
            </a:r>
          </a:p>
          <a:p>
            <a:pPr marL="914400" lvl="1" indent="-457200" algn="just">
              <a:buFont typeface="+mj-lt"/>
              <a:buAutoNum type="alphaLcParenR"/>
            </a:pPr>
            <a:endParaRPr lang="sl-SI" sz="2200" dirty="0">
              <a:latin typeface="+mn-lt"/>
            </a:endParaRPr>
          </a:p>
          <a:p>
            <a:pPr lvl="1" algn="just"/>
            <a:r>
              <a:rPr lang="sl-SI" sz="2200" b="1" dirty="0" smtClean="0">
                <a:solidFill>
                  <a:srgbClr val="FF0000"/>
                </a:solidFill>
                <a:latin typeface="+mn-lt"/>
              </a:rPr>
              <a:t>Upravljavec nosi dokazno breme!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sl-SI" dirty="0" smtClean="0">
              <a:latin typeface="+mn-lt"/>
            </a:endParaRPr>
          </a:p>
          <a:p>
            <a:endParaRPr lang="sl-SI" sz="2000" dirty="0">
              <a:latin typeface="+mn-lt"/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lphaLcParenR"/>
            </a:pPr>
            <a:endParaRPr lang="sl-SI" sz="2000" dirty="0">
              <a:latin typeface="+mn-lt"/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4FB3C-5A74-4483-BF5A-B531D7C6DB11}" type="slidenum">
              <a:rPr lang="sl-SI" smtClean="0"/>
              <a:pPr>
                <a:defRPr/>
              </a:pPr>
              <a:t>44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35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B1C87CD-BE07-4E26-BE52-74FC5F51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822" y="188640"/>
            <a:ext cx="4906888" cy="1143000"/>
          </a:xfrm>
        </p:spPr>
        <p:txBody>
          <a:bodyPr>
            <a:noAutofit/>
          </a:bodyPr>
          <a:lstStyle/>
          <a:p>
            <a:r>
              <a:rPr lang="sl-SI" sz="1800" b="1" dirty="0"/>
              <a:t>OBVESTILO POSAMEZNIKOM PO 13. ČLENU SPLOŠNE UREDBE O VARSTVU PODATKOV (GDPR) GLEDE OBDELAVE OSEBNIH PODATKOV </a:t>
            </a:r>
            <a:endParaRPr lang="en-US" sz="1800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ADDB02AA-E068-47C5-AF07-76A3F9315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1338613"/>
            <a:ext cx="4104456" cy="549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24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B1C87CD-BE07-4E26-BE52-74FC5F51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822" y="188640"/>
            <a:ext cx="4906888" cy="1143000"/>
          </a:xfrm>
        </p:spPr>
        <p:txBody>
          <a:bodyPr>
            <a:noAutofit/>
          </a:bodyPr>
          <a:lstStyle/>
          <a:p>
            <a:r>
              <a:rPr lang="sl-SI" sz="1800" b="1" dirty="0"/>
              <a:t>OBVESTILO POSAMEZNIKOM PO 13. ČLENU SPLOŠNE UREDBE O VARSTVU PODATKOV (GDPR) GLEDE OBDELAVE OSEBNIH PODATKOV </a:t>
            </a:r>
            <a:endParaRPr lang="en-US" sz="1800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581D87D3-AA31-41EC-8C42-232033FD0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33" y="1331640"/>
            <a:ext cx="4172333" cy="55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43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B1C87CD-BE07-4E26-BE52-74FC5F51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822" y="188640"/>
            <a:ext cx="4906888" cy="1143000"/>
          </a:xfrm>
        </p:spPr>
        <p:txBody>
          <a:bodyPr>
            <a:noAutofit/>
          </a:bodyPr>
          <a:lstStyle/>
          <a:p>
            <a:r>
              <a:rPr lang="pl-PL" sz="3200" dirty="0"/>
              <a:t>Zahteva za seznanitev z lastnimi osebnimi podatki</a:t>
            </a:r>
            <a:endParaRPr lang="en-US" sz="3200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ADB12241-6781-46E7-AAD0-53A3D7D18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34" y="1295946"/>
            <a:ext cx="4287931" cy="55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B1C87CD-BE07-4E26-BE52-74FC5F51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822" y="188640"/>
            <a:ext cx="4906888" cy="1143000"/>
          </a:xfrm>
        </p:spPr>
        <p:txBody>
          <a:bodyPr>
            <a:noAutofit/>
          </a:bodyPr>
          <a:lstStyle/>
          <a:p>
            <a:r>
              <a:rPr lang="pl-PL" sz="3200" dirty="0"/>
              <a:t>Zahteva za seznanitev z lastnimi osebnimi podatki</a:t>
            </a:r>
            <a:endParaRPr lang="en-US" sz="3200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3FA71D5E-30EB-4B49-8928-EEE7C5028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24" y="1331640"/>
            <a:ext cx="4251552" cy="552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181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65336" y="1067257"/>
            <a:ext cx="5472608" cy="55446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sl-SI" sz="2000" dirty="0">
              <a:latin typeface="+mn-lt"/>
            </a:endParaRPr>
          </a:p>
          <a:p>
            <a:r>
              <a:rPr lang="sl-SI" sz="2000" dirty="0">
                <a:latin typeface="+mn-lt"/>
              </a:rPr>
              <a:t>1. Ob </a:t>
            </a:r>
            <a:r>
              <a:rPr lang="sl-SI" sz="2000" b="1" dirty="0">
                <a:latin typeface="+mn-lt"/>
              </a:rPr>
              <a:t>upoštevanju najnovejšega </a:t>
            </a:r>
            <a:r>
              <a:rPr lang="sl-SI" sz="2000" b="1" dirty="0" smtClean="0">
                <a:solidFill>
                  <a:srgbClr val="FF0000"/>
                </a:solidFill>
                <a:latin typeface="+mn-lt"/>
              </a:rPr>
              <a:t>*tehnološkega</a:t>
            </a:r>
            <a:r>
              <a:rPr lang="sl-SI" sz="2000" b="1" dirty="0" smtClean="0">
                <a:latin typeface="+mn-lt"/>
              </a:rPr>
              <a:t> </a:t>
            </a:r>
            <a:r>
              <a:rPr lang="sl-SI" sz="2000" b="1" dirty="0">
                <a:solidFill>
                  <a:srgbClr val="FF0000"/>
                </a:solidFill>
                <a:latin typeface="+mn-lt"/>
              </a:rPr>
              <a:t>razvoja</a:t>
            </a:r>
            <a:r>
              <a:rPr lang="sl-SI" sz="2000" b="1" dirty="0">
                <a:latin typeface="+mn-lt"/>
              </a:rPr>
              <a:t> </a:t>
            </a:r>
            <a:r>
              <a:rPr lang="sl-SI" sz="2000" dirty="0">
                <a:latin typeface="+mn-lt"/>
              </a:rPr>
              <a:t>in </a:t>
            </a:r>
            <a:r>
              <a:rPr lang="sl-SI" sz="2000" b="1" dirty="0">
                <a:latin typeface="+mn-lt"/>
              </a:rPr>
              <a:t>stroškov</a:t>
            </a:r>
            <a:r>
              <a:rPr lang="sl-SI" sz="2000" dirty="0">
                <a:latin typeface="+mn-lt"/>
              </a:rPr>
              <a:t> izvajanja ter </a:t>
            </a:r>
            <a:r>
              <a:rPr lang="sl-SI" sz="2000" b="1" dirty="0">
                <a:latin typeface="+mn-lt"/>
              </a:rPr>
              <a:t>narave, obsega, okoliščin in namenov </a:t>
            </a:r>
            <a:r>
              <a:rPr lang="sl-SI" sz="2000" b="1" dirty="0" smtClean="0">
                <a:solidFill>
                  <a:srgbClr val="FF0000"/>
                </a:solidFill>
                <a:latin typeface="+mn-lt"/>
              </a:rPr>
              <a:t>*obdelave</a:t>
            </a:r>
            <a:r>
              <a:rPr lang="sl-SI" sz="2000" dirty="0">
                <a:latin typeface="+mn-lt"/>
              </a:rPr>
              <a:t>, pa tudi </a:t>
            </a:r>
            <a:r>
              <a:rPr lang="sl-SI" sz="2000" b="1" dirty="0" smtClean="0">
                <a:solidFill>
                  <a:srgbClr val="FF0000"/>
                </a:solidFill>
                <a:latin typeface="+mn-lt"/>
              </a:rPr>
              <a:t>*tveganj</a:t>
            </a:r>
            <a:r>
              <a:rPr lang="sl-SI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l-SI" sz="2000" dirty="0">
                <a:solidFill>
                  <a:srgbClr val="FF0000"/>
                </a:solidFill>
                <a:latin typeface="+mn-lt"/>
              </a:rPr>
              <a:t>za </a:t>
            </a:r>
            <a:r>
              <a:rPr lang="sl-SI" sz="2000" b="1" dirty="0" smtClean="0">
                <a:solidFill>
                  <a:srgbClr val="FF0000"/>
                </a:solidFill>
                <a:latin typeface="+mn-lt"/>
              </a:rPr>
              <a:t>TČP,</a:t>
            </a:r>
            <a:r>
              <a:rPr lang="sl-SI" sz="2000" dirty="0" smtClean="0">
                <a:latin typeface="+mn-lt"/>
              </a:rPr>
              <a:t> </a:t>
            </a:r>
            <a:r>
              <a:rPr lang="sl-SI" sz="2000" dirty="0">
                <a:latin typeface="+mn-lt"/>
              </a:rPr>
              <a:t>ki </a:t>
            </a:r>
            <a:r>
              <a:rPr lang="sl-SI" sz="2000" u="sng" dirty="0">
                <a:latin typeface="+mn-lt"/>
              </a:rPr>
              <a:t>se razlikujejo po</a:t>
            </a:r>
            <a:r>
              <a:rPr lang="sl-SI" sz="2000" dirty="0">
                <a:latin typeface="+mn-lt"/>
              </a:rPr>
              <a:t> </a:t>
            </a:r>
            <a:r>
              <a:rPr lang="sl-SI" sz="2000" b="1" dirty="0">
                <a:latin typeface="+mn-lt"/>
              </a:rPr>
              <a:t>verjetnosti</a:t>
            </a:r>
            <a:r>
              <a:rPr lang="sl-SI" sz="2000" dirty="0">
                <a:latin typeface="+mn-lt"/>
              </a:rPr>
              <a:t> in </a:t>
            </a:r>
            <a:r>
              <a:rPr lang="sl-SI" sz="2000" b="1" dirty="0">
                <a:latin typeface="+mn-lt"/>
              </a:rPr>
              <a:t>resnosti</a:t>
            </a:r>
            <a:r>
              <a:rPr lang="sl-SI" sz="2000" dirty="0">
                <a:latin typeface="+mn-lt"/>
              </a:rPr>
              <a:t>, </a:t>
            </a:r>
            <a:r>
              <a:rPr lang="sl-SI" sz="2000" b="1" dirty="0" smtClean="0">
                <a:latin typeface="+mn-lt"/>
              </a:rPr>
              <a:t>upravljavec/obdelovalec</a:t>
            </a:r>
            <a:r>
              <a:rPr lang="sl-SI" sz="2000" dirty="0" smtClean="0">
                <a:latin typeface="+mn-lt"/>
              </a:rPr>
              <a:t> </a:t>
            </a:r>
            <a:r>
              <a:rPr lang="sl-SI" sz="2000" dirty="0">
                <a:latin typeface="+mn-lt"/>
              </a:rPr>
              <a:t>z </a:t>
            </a:r>
            <a:r>
              <a:rPr lang="sl-SI" sz="2000" b="1" dirty="0" smtClean="0">
                <a:latin typeface="+mn-lt"/>
              </a:rPr>
              <a:t>ustreznimi</a:t>
            </a:r>
            <a:r>
              <a:rPr lang="sl-SI" sz="2000" dirty="0" smtClean="0">
                <a:latin typeface="+mn-lt"/>
              </a:rPr>
              <a:t> </a:t>
            </a:r>
            <a:r>
              <a:rPr lang="sl-SI" sz="2000" b="1" dirty="0" smtClean="0">
                <a:latin typeface="+mn-lt"/>
              </a:rPr>
              <a:t>tehničnimi</a:t>
            </a:r>
            <a:r>
              <a:rPr lang="sl-SI" sz="2000" dirty="0" smtClean="0">
                <a:latin typeface="+mn-lt"/>
              </a:rPr>
              <a:t> </a:t>
            </a:r>
            <a:r>
              <a:rPr lang="sl-SI" sz="2000" dirty="0">
                <a:latin typeface="+mn-lt"/>
              </a:rPr>
              <a:t>in </a:t>
            </a:r>
            <a:r>
              <a:rPr lang="sl-SI" sz="2000" b="1" dirty="0" smtClean="0">
                <a:latin typeface="+mn-lt"/>
              </a:rPr>
              <a:t>organizacijskimi </a:t>
            </a:r>
            <a:r>
              <a:rPr lang="sl-SI" sz="2000" dirty="0" smtClean="0">
                <a:latin typeface="+mn-lt"/>
              </a:rPr>
              <a:t>ukrepi </a:t>
            </a:r>
            <a:r>
              <a:rPr lang="sl-SI" sz="2000" dirty="0">
                <a:latin typeface="+mn-lt"/>
              </a:rPr>
              <a:t>zagotovita </a:t>
            </a:r>
            <a:r>
              <a:rPr lang="sl-SI" sz="2000" b="1" dirty="0">
                <a:latin typeface="+mn-lt"/>
              </a:rPr>
              <a:t>ustrezno raven varnosti glede na tveganje</a:t>
            </a:r>
            <a:r>
              <a:rPr lang="sl-SI" sz="2000" dirty="0">
                <a:latin typeface="+mn-lt"/>
              </a:rPr>
              <a:t>, vključno </a:t>
            </a:r>
            <a:r>
              <a:rPr lang="sl-SI" sz="2000" u="sng" dirty="0">
                <a:latin typeface="+mn-lt"/>
              </a:rPr>
              <a:t>med drugim </a:t>
            </a:r>
            <a:r>
              <a:rPr lang="sl-SI" sz="2000" dirty="0">
                <a:latin typeface="+mn-lt"/>
              </a:rPr>
              <a:t>z </a:t>
            </a:r>
            <a:r>
              <a:rPr lang="sl-SI" sz="2000" dirty="0" smtClean="0">
                <a:latin typeface="+mn-lt"/>
              </a:rPr>
              <a:t>ukrepi</a:t>
            </a:r>
            <a:r>
              <a:rPr lang="sl-SI" sz="2000" dirty="0">
                <a:latin typeface="+mn-lt"/>
              </a:rPr>
              <a:t>, </a:t>
            </a:r>
            <a:r>
              <a:rPr lang="sl-SI" sz="2000" u="sng" dirty="0">
                <a:latin typeface="+mn-lt"/>
              </a:rPr>
              <a:t>kot je ustrezno</a:t>
            </a:r>
            <a:r>
              <a:rPr lang="sl-SI" sz="2000" dirty="0" smtClean="0">
                <a:latin typeface="+mn-lt"/>
              </a:rPr>
              <a:t>:</a:t>
            </a:r>
            <a:endParaRPr lang="sl-SI" sz="2000" dirty="0">
              <a:latin typeface="+mn-lt"/>
            </a:endParaRPr>
          </a:p>
        </p:txBody>
      </p:sp>
      <p:pic>
        <p:nvPicPr>
          <p:cNvPr id="6146" name="Picture 2" descr="E:\Users\atomsic\Pictures\funny\ZVOP_ZDIJZ related\data protection 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592288" cy="194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Pravokotnik 3"/>
          <p:cNvSpPr/>
          <p:nvPr/>
        </p:nvSpPr>
        <p:spPr>
          <a:xfrm>
            <a:off x="265336" y="4365104"/>
            <a:ext cx="8766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AutoNum type="alphaLcParenBoth"/>
            </a:pPr>
            <a:r>
              <a:rPr lang="sl-SI" sz="2000" b="1" dirty="0" err="1">
                <a:latin typeface="+mn-lt"/>
              </a:rPr>
              <a:t>psevdonimizacijo</a:t>
            </a:r>
            <a:r>
              <a:rPr lang="sl-SI" sz="2000" dirty="0">
                <a:latin typeface="+mn-lt"/>
              </a:rPr>
              <a:t> in </a:t>
            </a:r>
            <a:r>
              <a:rPr lang="sl-SI" sz="2000" b="1" dirty="0">
                <a:latin typeface="+mn-lt"/>
              </a:rPr>
              <a:t>šifriranjem</a:t>
            </a:r>
            <a:r>
              <a:rPr lang="sl-SI" sz="2000" dirty="0">
                <a:latin typeface="+mn-lt"/>
              </a:rPr>
              <a:t> OP;</a:t>
            </a:r>
          </a:p>
          <a:p>
            <a:pPr marL="914400" lvl="1" indent="-457200">
              <a:buAutoNum type="alphaLcParenBoth"/>
            </a:pPr>
            <a:r>
              <a:rPr lang="sl-SI" sz="2000" dirty="0">
                <a:latin typeface="+mn-lt"/>
              </a:rPr>
              <a:t>zmožnostjo zagotoviti stalno </a:t>
            </a:r>
            <a:r>
              <a:rPr lang="sl-SI" sz="2000" b="1" dirty="0">
                <a:latin typeface="+mn-lt"/>
              </a:rPr>
              <a:t>zaupnost, celovitost, dostopnost </a:t>
            </a:r>
            <a:r>
              <a:rPr lang="sl-SI" sz="2000" dirty="0">
                <a:latin typeface="+mn-lt"/>
              </a:rPr>
              <a:t>in </a:t>
            </a:r>
            <a:r>
              <a:rPr lang="sl-SI" sz="2000" b="1" dirty="0">
                <a:latin typeface="+mn-lt"/>
              </a:rPr>
              <a:t>odpornost</a:t>
            </a:r>
            <a:r>
              <a:rPr lang="sl-SI" sz="2000" dirty="0">
                <a:latin typeface="+mn-lt"/>
              </a:rPr>
              <a:t> </a:t>
            </a:r>
            <a:r>
              <a:rPr lang="sl-SI" sz="2000" b="1" dirty="0" smtClean="0">
                <a:latin typeface="+mn-lt"/>
              </a:rPr>
              <a:t>sistemov</a:t>
            </a:r>
            <a:r>
              <a:rPr lang="sl-SI" sz="2000" dirty="0" smtClean="0">
                <a:latin typeface="+mn-lt"/>
              </a:rPr>
              <a:t> </a:t>
            </a:r>
            <a:r>
              <a:rPr lang="sl-SI" sz="2000" dirty="0">
                <a:latin typeface="+mn-lt"/>
              </a:rPr>
              <a:t>in storitev za obdelavo;</a:t>
            </a:r>
          </a:p>
          <a:p>
            <a:pPr marL="914400" lvl="1" indent="-457200">
              <a:buAutoNum type="alphaLcParenBoth"/>
            </a:pPr>
            <a:r>
              <a:rPr lang="sl-SI" sz="2000" dirty="0">
                <a:latin typeface="+mn-lt"/>
              </a:rPr>
              <a:t>zmožnostjo pravočasno </a:t>
            </a:r>
            <a:r>
              <a:rPr lang="sl-SI" sz="2000" b="1" dirty="0">
                <a:latin typeface="+mn-lt"/>
              </a:rPr>
              <a:t>povrniti razpoložljivost </a:t>
            </a:r>
            <a:r>
              <a:rPr lang="sl-SI" sz="2000" dirty="0">
                <a:latin typeface="+mn-lt"/>
              </a:rPr>
              <a:t>in dostop do OP v primeru fizičnega ali tehničnega incidenta;</a:t>
            </a:r>
          </a:p>
          <a:p>
            <a:pPr marL="914400" lvl="1" indent="-457200">
              <a:buAutoNum type="alphaLcParenBoth"/>
            </a:pPr>
            <a:r>
              <a:rPr lang="sl-SI" sz="2000" dirty="0">
                <a:latin typeface="+mn-lt"/>
              </a:rPr>
              <a:t>postopkom </a:t>
            </a:r>
            <a:r>
              <a:rPr lang="sl-SI" sz="2000" b="1" dirty="0">
                <a:latin typeface="+mn-lt"/>
              </a:rPr>
              <a:t>rednega testiranja</a:t>
            </a:r>
            <a:r>
              <a:rPr lang="sl-SI" sz="2000" dirty="0">
                <a:latin typeface="+mn-lt"/>
              </a:rPr>
              <a:t>, </a:t>
            </a:r>
            <a:r>
              <a:rPr lang="sl-SI" sz="2000" b="1" dirty="0">
                <a:latin typeface="+mn-lt"/>
              </a:rPr>
              <a:t>ocenjevanja</a:t>
            </a:r>
            <a:r>
              <a:rPr lang="sl-SI" sz="2000" dirty="0">
                <a:latin typeface="+mn-lt"/>
              </a:rPr>
              <a:t> in </a:t>
            </a:r>
            <a:r>
              <a:rPr lang="sl-SI" sz="2000" b="1" dirty="0">
                <a:latin typeface="+mn-lt"/>
              </a:rPr>
              <a:t>vrednotenja učinkovitosti </a:t>
            </a:r>
            <a:r>
              <a:rPr lang="sl-SI" sz="2000" dirty="0">
                <a:latin typeface="+mn-lt"/>
              </a:rPr>
              <a:t>tehničnih in organizacijskih ukrepov za zagotavljanje varnosti obdelave.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="" xmlns:a16="http://schemas.microsoft.com/office/drawing/2014/main" id="{EACC012E-709E-4B03-81EE-C29911C333EC}"/>
              </a:ext>
            </a:extLst>
          </p:cNvPr>
          <p:cNvSpPr/>
          <p:nvPr/>
        </p:nvSpPr>
        <p:spPr>
          <a:xfrm>
            <a:off x="2926444" y="807095"/>
            <a:ext cx="34442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3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Člen 32 - Varnost obdelave</a:t>
            </a:r>
          </a:p>
        </p:txBody>
      </p:sp>
    </p:spTree>
    <p:extLst>
      <p:ext uri="{BB962C8B-B14F-4D97-AF65-F5344CB8AC3E}">
        <p14:creationId xmlns:p14="http://schemas.microsoft.com/office/powerpoint/2010/main" val="39877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24744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0" lvl="1" indent="0" algn="just">
              <a:lnSpc>
                <a:spcPct val="90000"/>
              </a:lnSpc>
              <a:buNone/>
            </a:pPr>
            <a:endParaRPr lang="sl-SI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2400" dirty="0" smtClean="0">
                <a:solidFill>
                  <a:srgbClr val="FF0000"/>
                </a:solidFill>
                <a:latin typeface="Calibri" pitchFamily="34" charset="0"/>
              </a:rPr>
              <a:t>Obdelava je zakonita le, če je izpolnjen </a:t>
            </a:r>
            <a:r>
              <a:rPr lang="sl-SI" sz="2400" u="sng" dirty="0" smtClean="0">
                <a:solidFill>
                  <a:srgbClr val="FF0000"/>
                </a:solidFill>
                <a:latin typeface="Calibri" pitchFamily="34" charset="0"/>
              </a:rPr>
              <a:t>vsaj 1</a:t>
            </a:r>
            <a:r>
              <a:rPr lang="sl-SI" sz="2400" dirty="0" smtClean="0">
                <a:solidFill>
                  <a:srgbClr val="FF0000"/>
                </a:solidFill>
                <a:latin typeface="Calibri" pitchFamily="34" charset="0"/>
              </a:rPr>
              <a:t> od pogojev:</a:t>
            </a:r>
          </a:p>
          <a:p>
            <a:pPr marL="0" lvl="1" indent="0" algn="just">
              <a:lnSpc>
                <a:spcPct val="90000"/>
              </a:lnSpc>
              <a:buNone/>
            </a:pPr>
            <a:endParaRPr lang="sl-SI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2400" dirty="0" smtClean="0">
                <a:solidFill>
                  <a:srgbClr val="FF0000"/>
                </a:solidFill>
                <a:latin typeface="Calibri" pitchFamily="34" charset="0"/>
              </a:rPr>
              <a:t>a.) osebna privolitev </a:t>
            </a:r>
            <a:r>
              <a:rPr lang="sl-SI" sz="2400" dirty="0" smtClean="0">
                <a:latin typeface="Calibri" pitchFamily="34" charset="0"/>
              </a:rPr>
              <a:t>za 1 ali več določenih </a:t>
            </a:r>
            <a:r>
              <a:rPr lang="sl-SI" sz="2400" u="sng" dirty="0" smtClean="0">
                <a:latin typeface="Calibri" pitchFamily="34" charset="0"/>
              </a:rPr>
              <a:t>namenov</a:t>
            </a:r>
          </a:p>
          <a:p>
            <a:pPr marL="0" lvl="1" indent="0" algn="just">
              <a:lnSpc>
                <a:spcPct val="90000"/>
              </a:lnSpc>
              <a:buNone/>
            </a:pPr>
            <a:endParaRPr lang="sl-SI" sz="2400" u="sng" dirty="0"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2400" dirty="0" smtClean="0">
                <a:latin typeface="Calibri" pitchFamily="34" charset="0"/>
              </a:rPr>
              <a:t>„</a:t>
            </a:r>
            <a:r>
              <a:rPr lang="sl-SI" sz="2400" u="sng" dirty="0" smtClean="0">
                <a:latin typeface="Calibri" pitchFamily="34" charset="0"/>
              </a:rPr>
              <a:t>Ni p</a:t>
            </a:r>
            <a:r>
              <a:rPr lang="sl-SI" sz="2400" i="1" u="sng" dirty="0" smtClean="0">
                <a:latin typeface="Calibri" pitchFamily="34" charset="0"/>
              </a:rPr>
              <a:t>rostovoljna </a:t>
            </a:r>
            <a:r>
              <a:rPr lang="sl-SI" sz="2400" i="1" dirty="0" smtClean="0">
                <a:latin typeface="Calibri" pitchFamily="34" charset="0"/>
              </a:rPr>
              <a:t>(in s tem veljavna podlaga za obdelavo OP), če obstaja </a:t>
            </a:r>
            <a:r>
              <a:rPr lang="sl-SI" sz="2400" i="1" u="sng" dirty="0" smtClean="0">
                <a:latin typeface="Calibri" pitchFamily="34" charset="0"/>
              </a:rPr>
              <a:t>očitno neravnotežje </a:t>
            </a:r>
            <a:r>
              <a:rPr lang="sl-SI" sz="2400" i="1" dirty="0" smtClean="0">
                <a:latin typeface="Calibri" pitchFamily="34" charset="0"/>
              </a:rPr>
              <a:t>med posameznikom in upravljavcem, zlasti kadar je ta </a:t>
            </a:r>
            <a:r>
              <a:rPr lang="sl-SI" sz="2400" i="1" u="sng" dirty="0" smtClean="0">
                <a:latin typeface="Calibri" pitchFamily="34" charset="0"/>
              </a:rPr>
              <a:t>javni organ </a:t>
            </a:r>
            <a:r>
              <a:rPr lang="sl-SI" sz="2400" i="1" dirty="0" smtClean="0">
                <a:latin typeface="Calibri" pitchFamily="34" charset="0"/>
              </a:rPr>
              <a:t>in je zato malo verjetno, da je bila dana prostovoljno in v vseh okoliščinah te specifične situacije.“</a:t>
            </a:r>
            <a:r>
              <a:rPr lang="sl-SI" sz="2400" i="1" u="sng" dirty="0" smtClean="0">
                <a:latin typeface="Calibri" pitchFamily="34" charset="0"/>
              </a:rPr>
              <a:t>  </a:t>
            </a:r>
          </a:p>
          <a:p>
            <a:pPr marL="0" lvl="1" indent="0" algn="just">
              <a:lnSpc>
                <a:spcPct val="90000"/>
              </a:lnSpc>
              <a:buNone/>
            </a:pPr>
            <a:endParaRPr lang="sl-SI" sz="2400" i="1" u="sng" dirty="0"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2400" i="1" dirty="0" smtClean="0">
                <a:latin typeface="Calibri" pitchFamily="34" charset="0"/>
              </a:rPr>
              <a:t>„Za privolitev se domneva, da </a:t>
            </a:r>
            <a:r>
              <a:rPr lang="sl-SI" sz="2400" i="1" u="sng" dirty="0" smtClean="0">
                <a:latin typeface="Calibri" pitchFamily="34" charset="0"/>
              </a:rPr>
              <a:t>ni dana prostovoljno, če</a:t>
            </a:r>
            <a:r>
              <a:rPr lang="sl-SI" sz="2400" i="1" dirty="0" smtClean="0">
                <a:latin typeface="Calibri" pitchFamily="34" charset="0"/>
              </a:rPr>
              <a:t>:</a:t>
            </a:r>
          </a:p>
          <a:p>
            <a:pPr marL="342900" lvl="1" indent="-342900" algn="just">
              <a:lnSpc>
                <a:spcPct val="90000"/>
              </a:lnSpc>
              <a:buFontTx/>
              <a:buChar char="-"/>
            </a:pPr>
            <a:endParaRPr lang="sl-SI" sz="2400" i="1" dirty="0" smtClean="0">
              <a:latin typeface="Calibri" pitchFamily="34" charset="0"/>
            </a:endParaRPr>
          </a:p>
          <a:p>
            <a:pPr marL="342900" lvl="1" indent="-342900" algn="just">
              <a:lnSpc>
                <a:spcPct val="90000"/>
              </a:lnSpc>
              <a:buFontTx/>
              <a:buChar char="-"/>
            </a:pPr>
            <a:r>
              <a:rPr lang="sl-SI" sz="2400" i="1" dirty="0" smtClean="0">
                <a:latin typeface="Calibri" pitchFamily="34" charset="0"/>
              </a:rPr>
              <a:t>ne dovoljuje </a:t>
            </a:r>
            <a:r>
              <a:rPr lang="sl-SI" sz="2400" i="1" u="sng" dirty="0" smtClean="0">
                <a:latin typeface="Calibri" pitchFamily="34" charset="0"/>
              </a:rPr>
              <a:t>ločenih privolitev </a:t>
            </a:r>
            <a:r>
              <a:rPr lang="sl-SI" sz="2400" i="1" dirty="0" smtClean="0">
                <a:latin typeface="Calibri" pitchFamily="34" charset="0"/>
              </a:rPr>
              <a:t>za različne obdelave OP, </a:t>
            </a:r>
          </a:p>
          <a:p>
            <a:pPr marL="342900" lvl="1" indent="-342900" algn="just">
              <a:lnSpc>
                <a:spcPct val="90000"/>
              </a:lnSpc>
              <a:buFontTx/>
              <a:buChar char="-"/>
            </a:pPr>
            <a:endParaRPr lang="sl-SI" sz="2400" i="1" dirty="0">
              <a:latin typeface="Calibri" pitchFamily="34" charset="0"/>
            </a:endParaRPr>
          </a:p>
          <a:p>
            <a:pPr marL="342900" lvl="1" indent="-342900" algn="just">
              <a:lnSpc>
                <a:spcPct val="90000"/>
              </a:lnSpc>
              <a:buFontTx/>
              <a:buChar char="-"/>
            </a:pPr>
            <a:r>
              <a:rPr lang="sl-SI" sz="2400" i="1" dirty="0" smtClean="0">
                <a:latin typeface="Calibri" pitchFamily="34" charset="0"/>
              </a:rPr>
              <a:t>je izvajanje pogodbe, vključno z zagotavljanjem storitve, </a:t>
            </a:r>
            <a:r>
              <a:rPr lang="sl-SI" sz="2400" i="1" u="sng" dirty="0" smtClean="0">
                <a:latin typeface="Calibri" pitchFamily="34" charset="0"/>
              </a:rPr>
              <a:t>pogojeno s privolitvijo</a:t>
            </a:r>
            <a:r>
              <a:rPr lang="sl-SI" sz="2400" i="1" dirty="0" smtClean="0">
                <a:latin typeface="Calibri" pitchFamily="34" charset="0"/>
              </a:rPr>
              <a:t>, čeprav za tako izvajanje privolitev ne bi bila potrebna.“</a:t>
            </a:r>
          </a:p>
          <a:p>
            <a:pPr marL="0" lvl="1" indent="0" algn="just">
              <a:lnSpc>
                <a:spcPct val="90000"/>
              </a:lnSpc>
              <a:buNone/>
            </a:pPr>
            <a:endParaRPr lang="sl-SI" sz="2400" i="1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2400" i="1" dirty="0" smtClean="0">
                <a:solidFill>
                  <a:schemeClr val="accent1"/>
                </a:solidFill>
                <a:latin typeface="Calibri" pitchFamily="34" charset="0"/>
              </a:rPr>
              <a:t>--------------------------</a:t>
            </a:r>
            <a:r>
              <a:rPr lang="sl-SI" sz="2400" i="1" dirty="0" smtClean="0">
                <a:solidFill>
                  <a:schemeClr val="accent1"/>
                </a:solidFill>
                <a:latin typeface="Calibri" pitchFamily="34" charset="0"/>
                <a:sym typeface="Wingdings" panose="05000000000000000000" pitchFamily="2" charset="2"/>
              </a:rPr>
              <a:t>&gt; </a:t>
            </a: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2400" i="1" dirty="0" smtClean="0">
                <a:solidFill>
                  <a:schemeClr val="accent1"/>
                </a:solidFill>
                <a:latin typeface="Calibri" pitchFamily="34" charset="0"/>
                <a:sym typeface="Wingdings" panose="05000000000000000000" pitchFamily="2" charset="2"/>
              </a:rPr>
              <a:t>Popravek GDPR, 23.5.2018: „specifično“ &gt;  konkretno, </a:t>
            </a: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2400" i="1" dirty="0" smtClean="0">
                <a:solidFill>
                  <a:schemeClr val="accent1"/>
                </a:solidFill>
                <a:latin typeface="Calibri" pitchFamily="34" charset="0"/>
                <a:sym typeface="Wingdings" panose="05000000000000000000" pitchFamily="2" charset="2"/>
              </a:rPr>
              <a:t>„soglasje“ &gt; „strinjanje“</a:t>
            </a:r>
            <a:endParaRPr lang="sl-SI" sz="2400" i="1" dirty="0">
              <a:solidFill>
                <a:schemeClr val="accent1"/>
              </a:solidFill>
              <a:latin typeface="Calibri" pitchFamily="34" charset="0"/>
            </a:endParaRPr>
          </a:p>
          <a:p>
            <a:pPr marL="342900" lvl="1" indent="-342900" algn="just">
              <a:lnSpc>
                <a:spcPct val="90000"/>
              </a:lnSpc>
              <a:buFontTx/>
              <a:buChar char="-"/>
            </a:pPr>
            <a:endParaRPr lang="sl-SI" sz="2400" i="1" dirty="0" smtClean="0"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endParaRPr lang="sl-SI" sz="2400" u="sng" dirty="0">
              <a:latin typeface="Calibr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856" y="404664"/>
            <a:ext cx="4680520" cy="95436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2400" b="1" dirty="0" smtClean="0">
                <a:solidFill>
                  <a:srgbClr val="FF0000"/>
                </a:solidFill>
                <a:latin typeface="Calibri" pitchFamily="34" charset="0"/>
              </a:rPr>
              <a:t>Zakonitost obdelave (6.čl.)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l-SI" sz="2800" b="1" u="sng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</a:t>
            </a:r>
            <a:r>
              <a:rPr lang="sl-SI" sz="2500" b="1" u="sng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Razkrivanje varnostnih ranljivosti </a:t>
            </a:r>
            <a:endParaRPr lang="sl-SI" sz="2500" b="0" u="sng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1691640" y="1700808"/>
            <a:ext cx="6768360" cy="453619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sl-SI" sz="22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AKTERJI:</a:t>
            </a:r>
            <a:r>
              <a:rPr lang="sl-SI" sz="2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Novinarji, aktivisti, hekerji (beli/črni), notranji viri, prizadeti posamezniki, </a:t>
            </a:r>
            <a:r>
              <a:rPr lang="sl-SI" sz="22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….</a:t>
            </a:r>
            <a:endParaRPr lang="sl-SI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sl-SI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sl-SI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sl-SI" sz="2200" b="1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POSLEDICE:</a:t>
            </a:r>
            <a:r>
              <a:rPr lang="sl-SI" sz="22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l-SI" sz="2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Javno razkrivanje ranljivosti </a:t>
            </a:r>
            <a:r>
              <a:rPr lang="sl-SI" sz="22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(mediji), </a:t>
            </a:r>
            <a:r>
              <a:rPr lang="sl-SI" sz="2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blatenje </a:t>
            </a:r>
            <a:r>
              <a:rPr lang="sl-SI" sz="22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ugleda upravljavca</a:t>
            </a:r>
            <a:r>
              <a:rPr lang="sl-SI" sz="2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inšpekcijski postopki in sankcije.</a:t>
            </a:r>
            <a:endParaRPr lang="sl-SI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sl-SI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sl-SI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sl-SI" sz="22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VPRAŠANJA:</a:t>
            </a:r>
            <a:r>
              <a:rPr lang="sl-SI" sz="22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Koliko varnosti? Kdo je odgovoren? Kako ravnati?</a:t>
            </a:r>
            <a:endParaRPr lang="sl-SI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4" name="Picture 4"/>
          <p:cNvPicPr/>
          <p:nvPr/>
        </p:nvPicPr>
        <p:blipFill>
          <a:blip r:embed="rId2"/>
          <a:stretch/>
        </p:blipFill>
        <p:spPr>
          <a:xfrm>
            <a:off x="539552" y="4576576"/>
            <a:ext cx="863984" cy="864256"/>
          </a:xfrm>
          <a:prstGeom prst="rect">
            <a:avLst/>
          </a:prstGeom>
          <a:ln>
            <a:noFill/>
          </a:ln>
        </p:spPr>
      </p:pic>
      <p:pic>
        <p:nvPicPr>
          <p:cNvPr id="145" name="Picture 5"/>
          <p:cNvPicPr/>
          <p:nvPr/>
        </p:nvPicPr>
        <p:blipFill>
          <a:blip r:embed="rId3"/>
          <a:stretch/>
        </p:blipFill>
        <p:spPr>
          <a:xfrm>
            <a:off x="539552" y="1916832"/>
            <a:ext cx="863984" cy="864088"/>
          </a:xfrm>
          <a:prstGeom prst="rect">
            <a:avLst/>
          </a:prstGeom>
          <a:ln>
            <a:noFill/>
          </a:ln>
        </p:spPr>
      </p:pic>
      <p:pic>
        <p:nvPicPr>
          <p:cNvPr id="146" name="Picture 6"/>
          <p:cNvPicPr/>
          <p:nvPr/>
        </p:nvPicPr>
        <p:blipFill>
          <a:blip r:embed="rId4"/>
          <a:stretch/>
        </p:blipFill>
        <p:spPr>
          <a:xfrm>
            <a:off x="540582" y="3212976"/>
            <a:ext cx="863984" cy="8640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6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06388" y="1268760"/>
            <a:ext cx="7931224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a.) v primeru kršitev VOP </a:t>
            </a:r>
            <a:r>
              <a:rPr lang="sl-SI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sl-SI" sz="21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razen če ni verjetno, da bodo ogrožene</a:t>
            </a:r>
            <a:r>
              <a:rPr lang="sl-SI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TČP) mora </a:t>
            </a:r>
            <a:r>
              <a:rPr lang="sl-SI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upravljavec v 72 urah obvestiti </a:t>
            </a:r>
            <a:r>
              <a:rPr lang="sl-SI" sz="2100" b="1" dirty="0">
                <a:solidFill>
                  <a:srgbClr val="FF0000"/>
                </a:solidFill>
              </a:rPr>
              <a:t>IP</a:t>
            </a:r>
            <a:r>
              <a:rPr lang="sl-SI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sl-SI" sz="2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sl-SI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sl-SI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kršitev; kategorije in pribl. število posameznikov; katere zbirke OP; DPO; predvidene posledice kršitve; že sprejeti ukrepi).</a:t>
            </a:r>
            <a:r>
              <a:rPr lang="sl-SI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indent="0" algn="just">
              <a:buNone/>
            </a:pPr>
            <a:endParaRPr lang="sl-SI" sz="2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sl-SI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b.) (le) če je </a:t>
            </a:r>
            <a:r>
              <a:rPr lang="sl-SI" sz="21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verjetno</a:t>
            </a:r>
            <a:r>
              <a:rPr lang="sl-SI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da kršitev VOP povzroči </a:t>
            </a:r>
            <a:r>
              <a:rPr lang="sl-SI" sz="21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veliko tveganje </a:t>
            </a:r>
            <a:r>
              <a:rPr lang="sl-SI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 TČP</a:t>
            </a:r>
            <a:r>
              <a:rPr lang="sl-SI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upravljavec brez nepotrebnega odlašanja kršitev obvesti </a:t>
            </a:r>
            <a:r>
              <a:rPr lang="sl-SI" sz="2100" b="1" dirty="0">
                <a:solidFill>
                  <a:srgbClr val="FF0000"/>
                </a:solidFill>
              </a:rPr>
              <a:t>posameznika</a:t>
            </a:r>
            <a:r>
              <a:rPr lang="sl-SI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(DPO, opis posledic in sprejetih ukrepov) – </a:t>
            </a:r>
            <a:r>
              <a:rPr lang="sl-SI" sz="21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razen če</a:t>
            </a:r>
            <a:r>
              <a:rPr lang="sl-SI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*je upravljavec </a:t>
            </a:r>
            <a:r>
              <a:rPr lang="sl-SI" sz="21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že izvedel </a:t>
            </a:r>
            <a:r>
              <a:rPr lang="sl-SI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ustrezne tehnične in organizacijske zaščitne ukrepe glede kršitve  ali *je že sprejel ukrepe za zagotovitev, da se veliko tveganje za TČP  </a:t>
            </a:r>
            <a:r>
              <a:rPr lang="sl-SI" sz="21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verjetno ne bo več udejanjilo </a:t>
            </a:r>
            <a:r>
              <a:rPr lang="sl-SI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ali * bi to zahtevalo </a:t>
            </a:r>
            <a:r>
              <a:rPr lang="sl-SI" sz="21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nesorazmeren napor – v tem zadnjem primeru objavi javno sporočilo ali podoben ukrep, s katerim so </a:t>
            </a:r>
            <a:r>
              <a:rPr lang="sl-SI" sz="2100" b="1" u="sng" dirty="0">
                <a:solidFill>
                  <a:schemeClr val="accent1"/>
                </a:solidFill>
              </a:rPr>
              <a:t>posamezniki</a:t>
            </a:r>
            <a:r>
              <a:rPr lang="sl-SI" sz="21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l-SI" sz="2100" b="1" u="sng" dirty="0">
                <a:solidFill>
                  <a:schemeClr val="accent1"/>
                </a:solidFill>
              </a:rPr>
              <a:t>na katere se nanašajo OP</a:t>
            </a:r>
            <a:r>
              <a:rPr lang="sl-SI" sz="21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enako učinkovito obveščeni </a:t>
            </a:r>
            <a:r>
              <a:rPr lang="sl-SI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sl-SI" sz="2200" dirty="0"/>
          </a:p>
          <a:p>
            <a:pPr marL="0" indent="0" algn="just">
              <a:buNone/>
            </a:pPr>
            <a:endParaRPr lang="sl-SI" sz="2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l-SI" sz="2400" b="1" dirty="0">
                <a:solidFill>
                  <a:srgbClr val="FF0000"/>
                </a:solidFill>
              </a:rPr>
              <a:t>            </a:t>
            </a:r>
            <a:endParaRPr lang="sl-S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31224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700" b="1" dirty="0">
                <a:solidFill>
                  <a:srgbClr val="FF0000"/>
                </a:solidFill>
              </a:rPr>
              <a:t>                  </a:t>
            </a:r>
            <a:r>
              <a:rPr lang="sl-SI" sz="2300" b="1" dirty="0">
                <a:solidFill>
                  <a:srgbClr val="FF0000"/>
                </a:solidFill>
              </a:rPr>
              <a:t>Obvestilo o kršitvi VOP </a:t>
            </a:r>
            <a:r>
              <a:rPr lang="sl-SI" sz="2300" dirty="0">
                <a:solidFill>
                  <a:srgbClr val="FF0000"/>
                </a:solidFill>
              </a:rPr>
              <a:t>(33., 34. čl.)</a:t>
            </a:r>
          </a:p>
        </p:txBody>
      </p:sp>
    </p:spTree>
    <p:extLst>
      <p:ext uri="{BB962C8B-B14F-4D97-AF65-F5344CB8AC3E}">
        <p14:creationId xmlns:p14="http://schemas.microsoft.com/office/powerpoint/2010/main" val="3137720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B1C87CD-BE07-4E26-BE52-74FC5F51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822" y="188640"/>
            <a:ext cx="4906888" cy="1143000"/>
          </a:xfrm>
        </p:spPr>
        <p:txBody>
          <a:bodyPr>
            <a:noAutofit/>
          </a:bodyPr>
          <a:lstStyle/>
          <a:p>
            <a:r>
              <a:rPr lang="pl-PL" sz="2800" dirty="0"/>
              <a:t>URADNO OBVESTILO O KRŠITVI VARNOSTI OSEBNIH PODATKOV</a:t>
            </a:r>
            <a:endParaRPr lang="en-US" sz="2800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5F25A994-6479-418E-AC0B-6DDDECC41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62" y="1260817"/>
            <a:ext cx="4293876" cy="558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895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4" y="1556792"/>
            <a:ext cx="7704856" cy="43204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sl-SI" sz="9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1.) Preveritev veljavnosti </a:t>
            </a:r>
            <a:r>
              <a:rPr lang="sl-SI" sz="9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obstoječih privolitev </a:t>
            </a:r>
            <a:r>
              <a:rPr lang="sl-SI" sz="9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(jasna, razumljiva izjava, dana z nedvoumnim pritrdilnim dejanjem in dokazljiva; 6. in 7. čl + r: 32,42,43,171) in pridobivanje </a:t>
            </a:r>
            <a:r>
              <a:rPr lang="sl-SI" sz="9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novih privolitev  </a:t>
            </a:r>
            <a:r>
              <a:rPr lang="sl-SI" sz="9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(ustrezno obveščen posameznik komu daje svoje OP, katere in zakaj ter kakšne pravice ima; čl. 12-14)</a:t>
            </a:r>
          </a:p>
          <a:p>
            <a:pPr marL="0" indent="0" algn="just">
              <a:buNone/>
            </a:pPr>
            <a:endParaRPr lang="sl-SI" sz="96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sl-SI" sz="9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2.) Prilagoditev </a:t>
            </a:r>
            <a:r>
              <a:rPr lang="sl-SI" sz="9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pogodb z (pogodbenimi) obdelovalci </a:t>
            </a:r>
          </a:p>
          <a:p>
            <a:pPr marL="0" indent="0" algn="just">
              <a:buNone/>
            </a:pPr>
            <a:r>
              <a:rPr lang="sl-SI" sz="9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(nekatere klavzule v pogodbah z računovodskimi servisi, IT-ponudniki…. bodo obvezne; čl. 28)</a:t>
            </a:r>
          </a:p>
          <a:p>
            <a:pPr marL="0" indent="0" algn="just">
              <a:buNone/>
            </a:pPr>
            <a:endParaRPr lang="sl-SI" sz="96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sl-SI" sz="9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3.)  Preveritev in prilagoditev </a:t>
            </a:r>
            <a:r>
              <a:rPr lang="sl-SI" sz="9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popisa zbirk OP – „evidence dejavnosti </a:t>
            </a:r>
            <a:r>
              <a:rPr lang="sl-SI" sz="9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obdelave“ (čl. 30) -----------------&gt;</a:t>
            </a:r>
          </a:p>
          <a:p>
            <a:pPr marL="0" indent="0" algn="just">
              <a:buNone/>
            </a:pPr>
            <a:endParaRPr lang="sl-SI" sz="88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sl-SI" sz="80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sl-SI" sz="80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sl-SI" sz="10400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sl-SI" sz="104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algn="just"/>
            <a:endParaRPr lang="sl-SI" sz="10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sl-SI" sz="10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endParaRPr lang="sl-S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0881" cy="17718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l-SI" sz="2600" b="1" dirty="0" smtClean="0">
                <a:solidFill>
                  <a:srgbClr val="FF0000"/>
                </a:solidFill>
              </a:rPr>
              <a:t>GDPR koraki</a:t>
            </a:r>
            <a:endParaRPr lang="sl-SI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10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4" y="1196752"/>
            <a:ext cx="7704856" cy="41970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sl-SI" sz="28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sl-SI" sz="9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4.) </a:t>
            </a:r>
            <a:r>
              <a:rPr lang="sl-SI" sz="92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Preglejte postopke </a:t>
            </a:r>
            <a:r>
              <a:rPr lang="sl-SI" sz="9200" u="sng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zagotavljanja pravic posameznika </a:t>
            </a:r>
            <a:endParaRPr lang="sl-SI" sz="9200" u="sng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sl-SI" sz="9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(seznanitev/omejitev/izbris/popravek/prenos/ugovor; </a:t>
            </a:r>
            <a:r>
              <a:rPr lang="sl-SI" sz="92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12-22</a:t>
            </a:r>
            <a:r>
              <a:rPr lang="sl-SI" sz="9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.)</a:t>
            </a:r>
            <a:endParaRPr lang="sl-SI" sz="9200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sl-SI" sz="9200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sl-SI" sz="9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5.) Pripravite se na </a:t>
            </a:r>
            <a:r>
              <a:rPr lang="sl-SI" sz="9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načelo odgovornosti</a:t>
            </a:r>
            <a:r>
              <a:rPr lang="sl-SI" sz="9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. Če so OP osnova vašega poslovanja, pravočasno preverite:</a:t>
            </a:r>
          </a:p>
          <a:p>
            <a:pPr marL="0" indent="0" algn="just">
              <a:buNone/>
            </a:pPr>
            <a:endParaRPr lang="sl-SI" sz="92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sl-SI" sz="9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a.) ali boste morali izvajati ocene učinka na VOP (</a:t>
            </a:r>
            <a:r>
              <a:rPr lang="sl-SI" sz="9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DPIA</a:t>
            </a:r>
            <a:r>
              <a:rPr lang="sl-SI" sz="9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, čl. 35)</a:t>
            </a:r>
          </a:p>
          <a:p>
            <a:pPr marL="0" indent="0" algn="just">
              <a:buNone/>
            </a:pPr>
            <a:endParaRPr lang="sl-SI" sz="92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sl-SI" sz="9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b.) ali boste morali imenovati </a:t>
            </a:r>
            <a:r>
              <a:rPr lang="sl-SI" sz="9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DPO</a:t>
            </a:r>
            <a:r>
              <a:rPr lang="sl-SI" sz="9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(čl. 37)</a:t>
            </a:r>
          </a:p>
          <a:p>
            <a:pPr marL="0" indent="0" algn="just">
              <a:buNone/>
            </a:pPr>
            <a:endParaRPr lang="sl-SI" sz="92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sl-SI" sz="9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c.) vaše postopke za minimizacijo (= načela vgrajenega in privzetega VOP)  &gt; </a:t>
            </a:r>
            <a:r>
              <a:rPr lang="sl-SI" sz="9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minimizirajte</a:t>
            </a:r>
            <a:r>
              <a:rPr lang="sl-SI" sz="9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torej: količino OP, obseg njihove obdelave, rok hrambe, kdo jih obdeluje (čl. 25) </a:t>
            </a:r>
          </a:p>
          <a:p>
            <a:pPr marL="0" indent="0" algn="just">
              <a:buNone/>
            </a:pPr>
            <a:r>
              <a:rPr lang="sl-SI" sz="9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-------------&gt;</a:t>
            </a:r>
          </a:p>
          <a:p>
            <a:pPr marL="0" indent="0" algn="just">
              <a:buNone/>
            </a:pPr>
            <a:endParaRPr lang="sl-SI" sz="8800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sl-SI" sz="80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sl-SI" sz="80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sl-SI" sz="10400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sl-SI" sz="104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algn="just"/>
            <a:endParaRPr lang="sl-SI" sz="10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sl-SI" sz="10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endParaRPr lang="sl-S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90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4" y="1268760"/>
            <a:ext cx="7704856" cy="49685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l-SI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6.) preglejte in prilagodite </a:t>
            </a:r>
            <a:r>
              <a:rPr lang="sl-SI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varnostne politike </a:t>
            </a:r>
            <a:r>
              <a:rPr lang="sl-SI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in njihovo izvajanje (več o varnosti na </a:t>
            </a:r>
            <a:r>
              <a:rPr lang="sl-SI" sz="2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varninainternetu.si</a:t>
            </a:r>
            <a:r>
              <a:rPr lang="sl-SI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, čl. 24)</a:t>
            </a:r>
          </a:p>
          <a:p>
            <a:pPr marL="0" indent="0" algn="just">
              <a:buNone/>
            </a:pPr>
            <a:endParaRPr lang="sl-SI" sz="2400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sl-SI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7.) </a:t>
            </a:r>
            <a:r>
              <a:rPr lang="sl-SI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Kdo bo poročal </a:t>
            </a:r>
            <a:r>
              <a:rPr lang="sl-SI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v primeru varnostnega incidenta </a:t>
            </a:r>
          </a:p>
          <a:p>
            <a:pPr marL="0" indent="0" algn="just">
              <a:buNone/>
            </a:pPr>
            <a:r>
              <a:rPr lang="sl-SI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(če OP izgubite/pridejo v nepooblaščene roke, o tem poročate IP v 72 urah, v določenih primerih pa tudi posameznikom, čl. 33)</a:t>
            </a:r>
          </a:p>
          <a:p>
            <a:pPr marL="0" indent="0" algn="just">
              <a:buNone/>
            </a:pPr>
            <a:endParaRPr lang="sl-SI" sz="2400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sl-SI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8.) Ne zmorete sami? Lahko poiščete </a:t>
            </a:r>
            <a:r>
              <a:rPr lang="sl-SI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zunanje strokovnjake</a:t>
            </a:r>
            <a:r>
              <a:rPr lang="sl-SI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, </a:t>
            </a:r>
          </a:p>
          <a:p>
            <a:pPr marL="0" indent="0" algn="just">
              <a:buNone/>
            </a:pPr>
            <a:r>
              <a:rPr lang="sl-SI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a ne nasedajte vsaki ponudbi in strašenjem z visokimi kaznimi. </a:t>
            </a:r>
          </a:p>
          <a:p>
            <a:pPr marL="0" indent="0" algn="just">
              <a:buNone/>
            </a:pPr>
            <a:r>
              <a:rPr lang="sl-SI" sz="2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Princip: „zdrava pamet “</a:t>
            </a:r>
            <a:endParaRPr lang="sl-SI" sz="2400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sl-SI" sz="80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sl-SI" sz="80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sl-SI" sz="10400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sl-SI" sz="10400" dirty="0" smtClean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algn="just"/>
            <a:endParaRPr lang="sl-SI" sz="10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sl-SI" sz="10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endParaRPr lang="sl-S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12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508" y="3310477"/>
            <a:ext cx="8802978" cy="1215135"/>
          </a:xfrm>
        </p:spPr>
        <p:txBody>
          <a:bodyPr>
            <a:normAutofit/>
          </a:bodyPr>
          <a:lstStyle/>
          <a:p>
            <a:r>
              <a:rPr lang="sl-SI" sz="3600" dirty="0" smtClean="0"/>
              <a:t>ŠE NEKAJ MITOV </a:t>
            </a:r>
            <a:r>
              <a:rPr lang="sl-SI" sz="3600" dirty="0"/>
              <a:t>IN </a:t>
            </a:r>
            <a:r>
              <a:rPr lang="sl-SI" sz="3600" dirty="0" smtClean="0"/>
              <a:t>NERESNIC O GDPR </a:t>
            </a:r>
            <a:endParaRPr lang="sl-SI" dirty="0"/>
          </a:p>
        </p:txBody>
      </p:sp>
      <p:sp>
        <p:nvSpPr>
          <p:cNvPr id="7" name="Podnaslov 2"/>
          <p:cNvSpPr txBox="1">
            <a:spLocks/>
          </p:cNvSpPr>
          <p:nvPr/>
        </p:nvSpPr>
        <p:spPr>
          <a:xfrm>
            <a:off x="953598" y="5981257"/>
            <a:ext cx="7236804" cy="621659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l-SI" sz="1800" dirty="0"/>
          </a:p>
        </p:txBody>
      </p:sp>
      <p:pic>
        <p:nvPicPr>
          <p:cNvPr id="8" name="Picture 1">
            <a:extLst>
              <a:ext uri="{FF2B5EF4-FFF2-40B4-BE49-F238E27FC236}">
                <a16:creationId xmlns="" xmlns:a16="http://schemas.microsoft.com/office/drawing/2014/main" id="{D078A45C-124A-430A-834E-BA3448C3C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08" y="814616"/>
            <a:ext cx="3060146" cy="2004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8108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1523404" y="700801"/>
            <a:ext cx="6097191" cy="685800"/>
          </a:xfrm>
        </p:spPr>
        <p:txBody>
          <a:bodyPr>
            <a:normAutofit fontScale="90000"/>
          </a:bodyPr>
          <a:lstStyle/>
          <a:p>
            <a:r>
              <a:rPr lang="sl-SI" sz="2700" dirty="0" smtClean="0"/>
              <a:t/>
            </a:r>
            <a:br>
              <a:rPr lang="sl-SI" sz="2700" dirty="0" smtClean="0"/>
            </a:br>
            <a:r>
              <a:rPr lang="sl-SI" sz="2700" dirty="0"/>
              <a:t/>
            </a:r>
            <a:br>
              <a:rPr lang="sl-SI" sz="2700" dirty="0"/>
            </a:br>
            <a:r>
              <a:rPr lang="sl-SI" sz="2700" b="1" dirty="0" smtClean="0">
                <a:solidFill>
                  <a:srgbClr val="FF0000"/>
                </a:solidFill>
              </a:rPr>
              <a:t>1. mit: “NA </a:t>
            </a:r>
            <a:r>
              <a:rPr lang="sl-SI" sz="2700" b="1" dirty="0">
                <a:solidFill>
                  <a:srgbClr val="FF0000"/>
                </a:solidFill>
              </a:rPr>
              <a:t>ZAHTEVO POSAMEZNIKA BOMO SEDAJ MORALI IZBRISATI </a:t>
            </a:r>
            <a:r>
              <a:rPr lang="sl-SI" sz="2700" b="1" u="sng" dirty="0" smtClean="0">
                <a:solidFill>
                  <a:srgbClr val="FF0000"/>
                </a:solidFill>
              </a:rPr>
              <a:t>VSE</a:t>
            </a:r>
            <a:r>
              <a:rPr lang="sl-SI" sz="2700" b="1" dirty="0" smtClean="0">
                <a:solidFill>
                  <a:srgbClr val="FF0000"/>
                </a:solidFill>
              </a:rPr>
              <a:t> </a:t>
            </a:r>
            <a:r>
              <a:rPr lang="sl-SI" sz="2700" b="1" dirty="0">
                <a:solidFill>
                  <a:srgbClr val="FF0000"/>
                </a:solidFill>
              </a:rPr>
              <a:t>NJEGOVE </a:t>
            </a:r>
            <a:r>
              <a:rPr lang="sl-SI" sz="2700" b="1" dirty="0" smtClean="0">
                <a:solidFill>
                  <a:srgbClr val="FF0000"/>
                </a:solidFill>
              </a:rPr>
              <a:t>OP“</a:t>
            </a:r>
            <a:endParaRPr lang="sl-SI" sz="2700" b="1" dirty="0">
              <a:solidFill>
                <a:srgbClr val="FF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539552" y="1556792"/>
            <a:ext cx="6625555" cy="51031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pt-BR" sz="2000" b="1" dirty="0">
                <a:latin typeface="+mn-lt"/>
              </a:rPr>
              <a:t>Člen 17 </a:t>
            </a:r>
            <a:endParaRPr lang="sl-SI" sz="2000" b="1" dirty="0">
              <a:latin typeface="+mn-lt"/>
            </a:endParaRPr>
          </a:p>
          <a:p>
            <a:endParaRPr lang="sl-SI" sz="2000" b="1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l-SI" sz="2000" b="1" u="sng" dirty="0">
                <a:latin typeface="+mn-lt"/>
              </a:rPr>
              <a:t>Ni</a:t>
            </a:r>
            <a:r>
              <a:rPr lang="sl-SI" sz="2000" dirty="0">
                <a:latin typeface="+mn-lt"/>
              </a:rPr>
              <a:t> pravica do izbrisa zgodovine, </a:t>
            </a:r>
            <a:r>
              <a:rPr lang="sl-SI" sz="2000" dirty="0" smtClean="0">
                <a:latin typeface="+mn-lt"/>
              </a:rPr>
              <a:t>do </a:t>
            </a:r>
            <a:r>
              <a:rPr lang="sl-SI" sz="2000" dirty="0">
                <a:latin typeface="+mn-lt"/>
              </a:rPr>
              <a:t>cenzure!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l-SI" sz="2000" b="1" dirty="0">
                <a:latin typeface="+mn-lt"/>
              </a:rPr>
              <a:t>Umik podatkov oz. povezav do nepotrebnih, </a:t>
            </a:r>
            <a:br>
              <a:rPr lang="sl-SI" sz="2000" b="1" dirty="0">
                <a:latin typeface="+mn-lt"/>
              </a:rPr>
            </a:br>
            <a:r>
              <a:rPr lang="sl-SI" sz="2000" b="1" dirty="0">
                <a:latin typeface="+mn-lt"/>
              </a:rPr>
              <a:t>zastarelih, izrazito škodljivih podatkov o posamezniku</a:t>
            </a:r>
          </a:p>
          <a:p>
            <a:pPr marL="464344" indent="210741">
              <a:buFont typeface="Arial" panose="020B0604020202020204" pitchFamily="34" charset="0"/>
              <a:buChar char="•"/>
            </a:pPr>
            <a:r>
              <a:rPr lang="sl-SI" sz="2000" dirty="0">
                <a:latin typeface="+mn-lt"/>
              </a:rPr>
              <a:t>npr. nepremišljene izjave/objave v mladosti</a:t>
            </a:r>
          </a:p>
          <a:p>
            <a:pPr marL="464344" indent="210741">
              <a:buFont typeface="Arial" panose="020B0604020202020204" pitchFamily="34" charset="0"/>
              <a:buChar char="•"/>
            </a:pPr>
            <a:r>
              <a:rPr lang="sl-SI" sz="2000" dirty="0">
                <a:latin typeface="+mn-lt"/>
              </a:rPr>
              <a:t>javne osebe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sl-SI" sz="2000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l-SI" sz="2000" b="1" dirty="0">
                <a:latin typeface="+mn-lt"/>
              </a:rPr>
              <a:t>Tehtanje pravic</a:t>
            </a:r>
            <a:r>
              <a:rPr lang="sl-SI" sz="2000" dirty="0">
                <a:latin typeface="+mn-lt"/>
              </a:rPr>
              <a:t>!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sl-SI" sz="2000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l-SI" sz="2000" b="1" dirty="0">
                <a:latin typeface="+mn-lt"/>
              </a:rPr>
              <a:t>Druge pravne podlage!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sl-SI" sz="2000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l-SI" sz="2000" b="1" dirty="0">
                <a:latin typeface="+mn-lt"/>
              </a:rPr>
              <a:t>Številne izjeme</a:t>
            </a:r>
            <a:r>
              <a:rPr lang="sl-SI" sz="2000" dirty="0">
                <a:latin typeface="+mn-lt"/>
              </a:rPr>
              <a:t>: svoboda izražanja in obveščanja, pravna obveznost, javni interes, arhiviranje v javnem interesu, za znanstveno- ali </a:t>
            </a:r>
            <a:r>
              <a:rPr lang="sl-SI" sz="2000" dirty="0" err="1">
                <a:latin typeface="+mn-lt"/>
              </a:rPr>
              <a:t>zgodovinskoraziskovalne</a:t>
            </a:r>
            <a:r>
              <a:rPr lang="sl-SI" sz="2000" dirty="0">
                <a:latin typeface="+mn-lt"/>
              </a:rPr>
              <a:t> namene ali statistične namene…</a:t>
            </a:r>
            <a:endParaRPr lang="pt-BR" sz="2000" dirty="0">
              <a:latin typeface="+mn-lt"/>
            </a:endParaRPr>
          </a:p>
        </p:txBody>
      </p:sp>
      <p:pic>
        <p:nvPicPr>
          <p:cNvPr id="2050" name="Picture 2" descr="E:\Users\atomsic\Pictures\funny\ZVOP_ZDIJZ related\rt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67" y="2132856"/>
            <a:ext cx="2704633" cy="1518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D8665B5A-958F-4DD2-8FEC-B1243BAC7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72" y="3211831"/>
            <a:ext cx="2716928" cy="2129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58302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1523404" y="685441"/>
            <a:ext cx="6097191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dirty="0" smtClean="0"/>
              <a:t>  </a:t>
            </a:r>
            <a:br>
              <a:rPr lang="pl-PL" sz="2700" dirty="0" smtClean="0"/>
            </a:br>
            <a:r>
              <a:rPr lang="pl-PL" sz="2700" dirty="0"/>
              <a:t/>
            </a:r>
            <a:br>
              <a:rPr lang="pl-PL" sz="2700" dirty="0"/>
            </a:br>
            <a:r>
              <a:rPr lang="pl-PL" sz="2700" b="1" dirty="0" smtClean="0">
                <a:solidFill>
                  <a:srgbClr val="FF0000"/>
                </a:solidFill>
              </a:rPr>
              <a:t>2. mit: „</a:t>
            </a:r>
            <a:r>
              <a:rPr lang="pl-PL" sz="2700" b="1" u="sng" dirty="0" smtClean="0">
                <a:solidFill>
                  <a:srgbClr val="FF0000"/>
                </a:solidFill>
              </a:rPr>
              <a:t>VEDNO</a:t>
            </a:r>
            <a:r>
              <a:rPr lang="pl-PL" sz="2700" b="1" dirty="0" smtClean="0">
                <a:solidFill>
                  <a:srgbClr val="FF0000"/>
                </a:solidFill>
              </a:rPr>
              <a:t> BOM </a:t>
            </a:r>
            <a:r>
              <a:rPr lang="pl-PL" sz="2700" b="1" dirty="0">
                <a:solidFill>
                  <a:srgbClr val="FF0000"/>
                </a:solidFill>
              </a:rPr>
              <a:t>LAHKO </a:t>
            </a:r>
            <a:r>
              <a:rPr lang="pl-PL" sz="2700" b="1" dirty="0" smtClean="0">
                <a:solidFill>
                  <a:srgbClr val="FF0000"/>
                </a:solidFill>
              </a:rPr>
              <a:t>DOBIL </a:t>
            </a:r>
            <a:br>
              <a:rPr lang="pl-PL" sz="2700" b="1" dirty="0" smtClean="0">
                <a:solidFill>
                  <a:srgbClr val="FF0000"/>
                </a:solidFill>
              </a:rPr>
            </a:br>
            <a:r>
              <a:rPr lang="pl-PL" sz="2700" b="1" dirty="0" smtClean="0">
                <a:solidFill>
                  <a:srgbClr val="FF0000"/>
                </a:solidFill>
              </a:rPr>
              <a:t>E-VERZIJO </a:t>
            </a:r>
            <a:r>
              <a:rPr lang="pl-PL" sz="2700" b="1" dirty="0">
                <a:solidFill>
                  <a:srgbClr val="FF0000"/>
                </a:solidFill>
              </a:rPr>
              <a:t>SVOJIH </a:t>
            </a:r>
            <a:r>
              <a:rPr lang="pl-PL" sz="2700" b="1" dirty="0" smtClean="0">
                <a:solidFill>
                  <a:srgbClr val="FF0000"/>
                </a:solidFill>
              </a:rPr>
              <a:t>OP”</a:t>
            </a:r>
            <a:endParaRPr lang="pl-PL" sz="2700" b="1" dirty="0">
              <a:solidFill>
                <a:srgbClr val="FF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67544" y="1484784"/>
            <a:ext cx="6624736" cy="53732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sl-SI" b="1" dirty="0" smtClean="0">
              <a:latin typeface="+mn-lt"/>
            </a:endParaRPr>
          </a:p>
          <a:p>
            <a:r>
              <a:rPr lang="sl-SI" b="1" dirty="0" smtClean="0">
                <a:latin typeface="+mn-lt"/>
              </a:rPr>
              <a:t>Člen </a:t>
            </a:r>
            <a:r>
              <a:rPr lang="sl-SI" b="1" dirty="0">
                <a:latin typeface="+mn-lt"/>
              </a:rPr>
              <a:t>20 </a:t>
            </a:r>
          </a:p>
          <a:p>
            <a:r>
              <a:rPr lang="sl-SI" dirty="0">
                <a:latin typeface="+mn-lt"/>
              </a:rPr>
              <a:t>Posameznik ima pravico, da prejme </a:t>
            </a:r>
            <a:r>
              <a:rPr lang="sl-SI" dirty="0" smtClean="0">
                <a:latin typeface="+mn-lt"/>
              </a:rPr>
              <a:t>OP, </a:t>
            </a:r>
            <a:r>
              <a:rPr lang="sl-SI" dirty="0">
                <a:latin typeface="+mn-lt"/>
              </a:rPr>
              <a:t>ki jih je </a:t>
            </a:r>
            <a:r>
              <a:rPr lang="sl-SI" dirty="0" smtClean="0">
                <a:latin typeface="+mn-lt"/>
              </a:rPr>
              <a:t>posredoval </a:t>
            </a:r>
            <a:r>
              <a:rPr lang="sl-SI" dirty="0">
                <a:latin typeface="+mn-lt"/>
              </a:rPr>
              <a:t>upravljavcu, </a:t>
            </a:r>
            <a:r>
              <a:rPr lang="sl-SI" b="1" dirty="0">
                <a:latin typeface="+mn-lt"/>
              </a:rPr>
              <a:t>v strukturirani, splošno uporabljani in </a:t>
            </a:r>
            <a:br>
              <a:rPr lang="sl-SI" b="1" dirty="0">
                <a:latin typeface="+mn-lt"/>
              </a:rPr>
            </a:br>
            <a:r>
              <a:rPr lang="sl-SI" b="1" dirty="0">
                <a:latin typeface="+mn-lt"/>
              </a:rPr>
              <a:t>strojno berljivi obliki</a:t>
            </a:r>
            <a:r>
              <a:rPr lang="sl-SI" dirty="0">
                <a:latin typeface="+mn-lt"/>
              </a:rPr>
              <a:t>, in </a:t>
            </a:r>
            <a:r>
              <a:rPr lang="sl-SI" b="1" dirty="0">
                <a:latin typeface="+mn-lt"/>
              </a:rPr>
              <a:t>pravico, da te </a:t>
            </a:r>
            <a:r>
              <a:rPr lang="sl-SI" b="1" dirty="0" smtClean="0">
                <a:latin typeface="+mn-lt"/>
              </a:rPr>
              <a:t>OP posreduje </a:t>
            </a:r>
            <a:r>
              <a:rPr lang="sl-SI" b="1" dirty="0">
                <a:latin typeface="+mn-lt"/>
              </a:rPr>
              <a:t/>
            </a:r>
            <a:br>
              <a:rPr lang="sl-SI" b="1" dirty="0">
                <a:latin typeface="+mn-lt"/>
              </a:rPr>
            </a:br>
            <a:r>
              <a:rPr lang="sl-SI" b="1" dirty="0">
                <a:latin typeface="+mn-lt"/>
              </a:rPr>
              <a:t>drugemu upravljavcu</a:t>
            </a:r>
            <a:r>
              <a:rPr lang="sl-SI" dirty="0">
                <a:latin typeface="+mn-lt"/>
              </a:rPr>
              <a:t>, </a:t>
            </a:r>
            <a:r>
              <a:rPr lang="sl-SI" b="1" dirty="0" smtClean="0">
                <a:latin typeface="+mn-lt"/>
              </a:rPr>
              <a:t>ko</a:t>
            </a:r>
            <a:r>
              <a:rPr lang="sl-SI" b="1" dirty="0">
                <a:latin typeface="+mn-lt"/>
              </a:rPr>
              <a:t>:</a:t>
            </a:r>
            <a:endParaRPr lang="sl-SI" dirty="0">
              <a:latin typeface="+mn-lt"/>
            </a:endParaRPr>
          </a:p>
          <a:p>
            <a:endParaRPr lang="sl-SI" dirty="0">
              <a:latin typeface="+mn-lt"/>
            </a:endParaRPr>
          </a:p>
          <a:p>
            <a:pPr marL="342900" indent="-342900">
              <a:buFont typeface="+mj-lt"/>
              <a:buAutoNum type="alphaLcParenR"/>
            </a:pPr>
            <a:r>
              <a:rPr lang="sl-SI" b="1" dirty="0">
                <a:latin typeface="+mn-lt"/>
              </a:rPr>
              <a:t>obdelava temelji </a:t>
            </a:r>
            <a:r>
              <a:rPr lang="sl-SI" b="1" dirty="0">
                <a:solidFill>
                  <a:srgbClr val="FF3300"/>
                </a:solidFill>
                <a:latin typeface="+mn-lt"/>
              </a:rPr>
              <a:t>na privolitvi </a:t>
            </a:r>
            <a:r>
              <a:rPr lang="sl-SI" dirty="0">
                <a:solidFill>
                  <a:srgbClr val="FF3300"/>
                </a:solidFill>
                <a:latin typeface="+mn-lt"/>
              </a:rPr>
              <a:t>(ali pogodbi</a:t>
            </a:r>
            <a:r>
              <a:rPr lang="sl-SI" dirty="0">
                <a:latin typeface="+mn-lt"/>
              </a:rPr>
              <a:t>),</a:t>
            </a:r>
          </a:p>
          <a:p>
            <a:pPr marL="342900" indent="-342900">
              <a:buFont typeface="+mj-lt"/>
              <a:buAutoNum type="alphaLcParenR"/>
            </a:pPr>
            <a:r>
              <a:rPr lang="sl-SI" b="1" dirty="0">
                <a:latin typeface="+mn-lt"/>
              </a:rPr>
              <a:t>se obdelava izvaja </a:t>
            </a:r>
            <a:r>
              <a:rPr lang="sl-SI" b="1" dirty="0">
                <a:solidFill>
                  <a:srgbClr val="FF3300"/>
                </a:solidFill>
                <a:latin typeface="+mn-lt"/>
              </a:rPr>
              <a:t>z avtomatiziranimi sredstvi</a:t>
            </a:r>
            <a:r>
              <a:rPr lang="sl-SI" dirty="0">
                <a:latin typeface="+mn-lt"/>
              </a:rPr>
              <a:t>.</a:t>
            </a:r>
          </a:p>
          <a:p>
            <a:pPr marL="342900" indent="-342900">
              <a:buFont typeface="+mj-lt"/>
              <a:buAutoNum type="alphaLcParenR"/>
            </a:pPr>
            <a:endParaRPr lang="sl-SI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l-SI" dirty="0">
                <a:latin typeface="+mn-lt"/>
              </a:rPr>
              <a:t>Posameznik ima </a:t>
            </a:r>
            <a:r>
              <a:rPr lang="sl-SI" b="1" dirty="0">
                <a:latin typeface="+mn-lt"/>
              </a:rPr>
              <a:t>pravico, da se OP neposredno prenesejo od enega upravljavca k drugemu, </a:t>
            </a:r>
            <a:r>
              <a:rPr lang="sl-SI" b="1" i="1" u="sng" dirty="0">
                <a:latin typeface="+mn-lt"/>
              </a:rPr>
              <a:t>kadar</a:t>
            </a:r>
            <a:r>
              <a:rPr lang="sl-SI" b="1" i="1" dirty="0">
                <a:latin typeface="+mn-lt"/>
              </a:rPr>
              <a:t> je to tehnično izvedljivo</a:t>
            </a:r>
            <a:r>
              <a:rPr lang="sl-SI" b="1" dirty="0">
                <a:latin typeface="+mn-lt"/>
              </a:rPr>
              <a:t>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sl-SI" b="1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l-SI" dirty="0">
                <a:latin typeface="+mn-lt"/>
              </a:rPr>
              <a:t>Uresničevanje pravice ne posega v druge pravice – dobiš </a:t>
            </a:r>
            <a:r>
              <a:rPr lang="sl-SI" b="1" dirty="0">
                <a:latin typeface="+mn-lt"/>
              </a:rPr>
              <a:t>kopijo lastnih </a:t>
            </a:r>
            <a:r>
              <a:rPr lang="sl-SI" b="1" dirty="0" smtClean="0">
                <a:latin typeface="+mn-lt"/>
              </a:rPr>
              <a:t>OP </a:t>
            </a:r>
            <a:r>
              <a:rPr lang="sl-SI" dirty="0">
                <a:latin typeface="+mn-lt"/>
              </a:rPr>
              <a:t>in ne </a:t>
            </a:r>
            <a:r>
              <a:rPr lang="sl-SI" b="1" dirty="0">
                <a:latin typeface="+mn-lt"/>
              </a:rPr>
              <a:t>podatkov</a:t>
            </a:r>
            <a:r>
              <a:rPr lang="sl-SI" dirty="0">
                <a:latin typeface="+mn-lt"/>
              </a:rPr>
              <a:t> </a:t>
            </a:r>
            <a:r>
              <a:rPr lang="sl-SI" b="1" dirty="0">
                <a:latin typeface="+mn-lt"/>
              </a:rPr>
              <a:t>drugih (npr. </a:t>
            </a:r>
            <a:r>
              <a:rPr lang="sl-SI" b="1" dirty="0" smtClean="0">
                <a:latin typeface="+mn-lt"/>
              </a:rPr>
              <a:t>intelektualno </a:t>
            </a:r>
            <a:r>
              <a:rPr lang="sl-SI" b="1" dirty="0">
                <a:latin typeface="+mn-lt"/>
              </a:rPr>
              <a:t>lastnino).</a:t>
            </a:r>
            <a:endParaRPr lang="sl-SI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sl-SI" dirty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l-SI" dirty="0">
                <a:latin typeface="+mn-lt"/>
              </a:rPr>
              <a:t>Ta pravica se </a:t>
            </a:r>
            <a:r>
              <a:rPr lang="sl-SI" b="1" dirty="0" smtClean="0">
                <a:latin typeface="+mn-lt"/>
              </a:rPr>
              <a:t>NE </a:t>
            </a:r>
            <a:r>
              <a:rPr lang="sl-SI" dirty="0">
                <a:latin typeface="+mn-lt"/>
              </a:rPr>
              <a:t>uporablja za obdelavo, potrebno za opravljanje </a:t>
            </a:r>
            <a:r>
              <a:rPr lang="sl-SI" b="1" dirty="0" smtClean="0">
                <a:latin typeface="+mn-lt"/>
              </a:rPr>
              <a:t>naloge v </a:t>
            </a:r>
            <a:r>
              <a:rPr lang="sl-SI" b="1" dirty="0">
                <a:latin typeface="+mn-lt"/>
              </a:rPr>
              <a:t>javnem interesu</a:t>
            </a:r>
            <a:r>
              <a:rPr lang="sl-SI" dirty="0">
                <a:latin typeface="+mn-lt"/>
              </a:rPr>
              <a:t> ali </a:t>
            </a:r>
            <a:r>
              <a:rPr lang="sl-SI" dirty="0" smtClean="0">
                <a:latin typeface="+mn-lt"/>
              </a:rPr>
              <a:t>izvajanju </a:t>
            </a:r>
            <a:r>
              <a:rPr lang="sl-SI" b="1" dirty="0">
                <a:latin typeface="+mn-lt"/>
              </a:rPr>
              <a:t>javne </a:t>
            </a:r>
            <a:r>
              <a:rPr lang="sl-SI" b="1" dirty="0" smtClean="0">
                <a:latin typeface="+mn-lt"/>
              </a:rPr>
              <a:t>oblasti upravljavca.</a:t>
            </a:r>
            <a:endParaRPr lang="sl-SI" b="1" dirty="0">
              <a:latin typeface="+mn-lt"/>
            </a:endParaRPr>
          </a:p>
          <a:p>
            <a:endParaRPr lang="sl-SI" dirty="0">
              <a:solidFill>
                <a:srgbClr val="FF0000"/>
              </a:solidFill>
              <a:latin typeface="+mn-lt"/>
            </a:endParaRPr>
          </a:p>
          <a:p>
            <a:endParaRPr lang="sl-SI" dirty="0">
              <a:latin typeface="+mn-lt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FEF9F4E4-7010-4A7D-95DD-940B0F64C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57" y="1867626"/>
            <a:ext cx="2214246" cy="1483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ravokotnik 6">
            <a:extLst>
              <a:ext uri="{FF2B5EF4-FFF2-40B4-BE49-F238E27FC236}">
                <a16:creationId xmlns="" xmlns:a16="http://schemas.microsoft.com/office/drawing/2014/main" id="{9C60100C-66C2-473B-BAF3-5FA224511820}"/>
              </a:ext>
            </a:extLst>
          </p:cNvPr>
          <p:cNvSpPr/>
          <p:nvPr/>
        </p:nvSpPr>
        <p:spPr>
          <a:xfrm>
            <a:off x="6690698" y="3750849"/>
            <a:ext cx="2214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solidFill>
                  <a:srgbClr val="FF0000"/>
                </a:solidFill>
                <a:latin typeface="+mn-lt"/>
              </a:rPr>
              <a:t>Bomo tako (počasi) spoznali pravo vrednost naših </a:t>
            </a:r>
            <a:r>
              <a:rPr lang="sl-SI" dirty="0" smtClean="0">
                <a:solidFill>
                  <a:srgbClr val="FF0000"/>
                </a:solidFill>
                <a:latin typeface="+mn-lt"/>
              </a:rPr>
              <a:t>OP?</a:t>
            </a:r>
            <a:endParaRPr lang="sl-SI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40909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264696" cy="685800"/>
          </a:xfrm>
        </p:spPr>
        <p:txBody>
          <a:bodyPr>
            <a:normAutofit fontScale="90000"/>
          </a:bodyPr>
          <a:lstStyle/>
          <a:p>
            <a:r>
              <a:rPr lang="sl-SI" sz="2700" dirty="0" smtClean="0"/>
              <a:t>                                </a:t>
            </a:r>
            <a:r>
              <a:rPr lang="sl-SI" sz="2700" b="1" dirty="0" smtClean="0">
                <a:solidFill>
                  <a:srgbClr val="FF0000"/>
                </a:solidFill>
              </a:rPr>
              <a:t>3. mit: „PROFILIRANJE                              </a:t>
            </a:r>
            <a:br>
              <a:rPr lang="sl-SI" sz="2700" b="1" dirty="0" smtClean="0">
                <a:solidFill>
                  <a:srgbClr val="FF0000"/>
                </a:solidFill>
              </a:rPr>
            </a:br>
            <a:r>
              <a:rPr lang="sl-SI" sz="2700" b="1" dirty="0">
                <a:solidFill>
                  <a:srgbClr val="FF0000"/>
                </a:solidFill>
              </a:rPr>
              <a:t> </a:t>
            </a:r>
            <a:r>
              <a:rPr lang="sl-SI" sz="2700" b="1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sl-SI" sz="2700" b="1" u="sng" dirty="0" smtClean="0">
                <a:solidFill>
                  <a:srgbClr val="FF0000"/>
                </a:solidFill>
              </a:rPr>
              <a:t>NE </a:t>
            </a:r>
            <a:r>
              <a:rPr lang="sl-SI" sz="2700" b="1" u="sng" dirty="0">
                <a:solidFill>
                  <a:srgbClr val="FF0000"/>
                </a:solidFill>
              </a:rPr>
              <a:t>BO DOVOLJENO</a:t>
            </a:r>
            <a:r>
              <a:rPr lang="sl-SI" sz="2700" b="1" dirty="0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2" name="Pravokotnik 1"/>
          <p:cNvSpPr/>
          <p:nvPr/>
        </p:nvSpPr>
        <p:spPr>
          <a:xfrm>
            <a:off x="351359" y="1052736"/>
            <a:ext cx="7668852" cy="49199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sl-SI" b="1" dirty="0">
                <a:latin typeface="+mn-lt"/>
              </a:rPr>
              <a:t>Člen 22 </a:t>
            </a:r>
          </a:p>
          <a:p>
            <a:endParaRPr lang="sl-SI" b="1" dirty="0">
              <a:latin typeface="+mn-lt"/>
            </a:endParaRPr>
          </a:p>
          <a:p>
            <a:r>
              <a:rPr lang="sl-SI" dirty="0">
                <a:latin typeface="+mn-lt"/>
              </a:rPr>
              <a:t>Posameznik ima pravico, da zanj </a:t>
            </a:r>
            <a:r>
              <a:rPr lang="sl-SI" b="1" u="sng" dirty="0">
                <a:latin typeface="+mn-lt"/>
              </a:rPr>
              <a:t>ne velja odločitev</a:t>
            </a:r>
            <a:r>
              <a:rPr lang="sl-SI" b="1" dirty="0">
                <a:latin typeface="+mn-lt"/>
              </a:rPr>
              <a:t>, ki temelji </a:t>
            </a:r>
            <a:r>
              <a:rPr lang="sl-SI" b="1" u="sng" dirty="0">
                <a:latin typeface="+mn-lt"/>
              </a:rPr>
              <a:t>zgolj </a:t>
            </a:r>
            <a:r>
              <a:rPr lang="sl-SI" b="1" dirty="0">
                <a:latin typeface="+mn-lt"/>
              </a:rPr>
              <a:t>na avtomatizirani obdelavi, vključno z oblikovanjem profilov</a:t>
            </a:r>
            <a:r>
              <a:rPr lang="sl-SI" dirty="0">
                <a:latin typeface="+mn-lt"/>
              </a:rPr>
              <a:t>, ki ima pravne učinke v zvezi z njim ali na podoben način nanj znatno vpliva.</a:t>
            </a:r>
          </a:p>
          <a:p>
            <a:endParaRPr lang="sl-SI" dirty="0">
              <a:latin typeface="+mn-lt"/>
            </a:endParaRPr>
          </a:p>
          <a:p>
            <a:r>
              <a:rPr lang="sl-SI" dirty="0">
                <a:latin typeface="+mn-lt"/>
              </a:rPr>
              <a:t>Avtomatizirano odločanje in profiliranje </a:t>
            </a:r>
            <a:r>
              <a:rPr lang="sl-SI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sl-SI" b="1" dirty="0" smtClean="0">
                <a:solidFill>
                  <a:srgbClr val="FF3300"/>
                </a:solidFill>
                <a:latin typeface="+mn-lt"/>
              </a:rPr>
              <a:t>bo dopustno</a:t>
            </a:r>
            <a:r>
              <a:rPr lang="sl-SI" b="1" dirty="0">
                <a:solidFill>
                  <a:srgbClr val="FF3300"/>
                </a:solidFill>
                <a:latin typeface="+mn-lt"/>
              </a:rPr>
              <a:t>, če</a:t>
            </a:r>
            <a:r>
              <a:rPr lang="sl-SI" dirty="0">
                <a:solidFill>
                  <a:srgbClr val="FF3300"/>
                </a:solidFill>
                <a:latin typeface="+mn-lt"/>
              </a:rPr>
              <a:t> </a:t>
            </a:r>
            <a:r>
              <a:rPr lang="sl-SI" dirty="0">
                <a:latin typeface="+mn-lt"/>
              </a:rPr>
              <a:t>je odločitev:</a:t>
            </a:r>
          </a:p>
          <a:p>
            <a:endParaRPr lang="sl-SI" dirty="0">
              <a:latin typeface="+mn-lt"/>
            </a:endParaRPr>
          </a:p>
          <a:p>
            <a:pPr marL="342900" indent="-342900">
              <a:buFont typeface="+mj-lt"/>
              <a:buAutoNum type="alphaLcParenR"/>
            </a:pPr>
            <a:r>
              <a:rPr lang="sl-SI" b="1" dirty="0">
                <a:latin typeface="+mn-lt"/>
              </a:rPr>
              <a:t>nujna za </a:t>
            </a:r>
            <a:r>
              <a:rPr lang="sl-SI" b="1" dirty="0" smtClean="0">
                <a:latin typeface="+mn-lt"/>
              </a:rPr>
              <a:t>sklenitev/izvajanje </a:t>
            </a:r>
            <a:r>
              <a:rPr lang="sl-SI" b="1" u="sng" dirty="0">
                <a:latin typeface="+mn-lt"/>
              </a:rPr>
              <a:t>pogodbe</a:t>
            </a:r>
            <a:r>
              <a:rPr lang="sl-SI" b="1" dirty="0">
                <a:latin typeface="+mn-lt"/>
              </a:rPr>
              <a:t> </a:t>
            </a:r>
            <a:r>
              <a:rPr lang="sl-SI" dirty="0">
                <a:latin typeface="+mn-lt"/>
              </a:rPr>
              <a:t>med posameznikom in </a:t>
            </a:r>
            <a:r>
              <a:rPr lang="sl-SI" dirty="0" smtClean="0">
                <a:latin typeface="+mn-lt"/>
              </a:rPr>
              <a:t>upravljavcem;</a:t>
            </a:r>
            <a:endParaRPr lang="sl-SI" dirty="0">
              <a:latin typeface="+mn-lt"/>
            </a:endParaRPr>
          </a:p>
          <a:p>
            <a:pPr marL="342900" indent="-342900">
              <a:buFont typeface="+mj-lt"/>
              <a:buAutoNum type="alphaLcParenR"/>
            </a:pPr>
            <a:r>
              <a:rPr lang="sl-SI" b="1" dirty="0">
                <a:latin typeface="+mn-lt"/>
              </a:rPr>
              <a:t>dovoljena </a:t>
            </a:r>
            <a:r>
              <a:rPr lang="sl-SI" b="1" u="sng" dirty="0">
                <a:latin typeface="+mn-lt"/>
              </a:rPr>
              <a:t>v pravu </a:t>
            </a:r>
            <a:r>
              <a:rPr lang="sl-SI" b="1" u="sng" dirty="0" smtClean="0">
                <a:latin typeface="+mn-lt"/>
              </a:rPr>
              <a:t>EU ali DČ </a:t>
            </a:r>
            <a:r>
              <a:rPr lang="sl-SI" b="1" dirty="0">
                <a:latin typeface="+mn-lt"/>
              </a:rPr>
              <a:t>+ zaščitni ukrepi</a:t>
            </a:r>
            <a:r>
              <a:rPr lang="sl-SI" dirty="0">
                <a:latin typeface="+mn-lt"/>
              </a:rPr>
              <a:t>, ali</a:t>
            </a:r>
          </a:p>
          <a:p>
            <a:pPr marL="342900" indent="-342900">
              <a:buFont typeface="+mj-lt"/>
              <a:buAutoNum type="alphaLcParenR"/>
            </a:pPr>
            <a:r>
              <a:rPr lang="sl-SI" b="1" dirty="0">
                <a:latin typeface="+mn-lt"/>
              </a:rPr>
              <a:t>utemeljena z </a:t>
            </a:r>
            <a:r>
              <a:rPr lang="sl-SI" b="1" u="sng" dirty="0">
                <a:latin typeface="+mn-lt"/>
              </a:rPr>
              <a:t>izrecno privolitvijo </a:t>
            </a:r>
            <a:r>
              <a:rPr lang="sl-SI" b="1" dirty="0">
                <a:latin typeface="+mn-lt"/>
              </a:rPr>
              <a:t>posameznika</a:t>
            </a:r>
            <a:r>
              <a:rPr lang="sl-SI" dirty="0">
                <a:latin typeface="+mn-lt"/>
              </a:rPr>
              <a:t>.</a:t>
            </a:r>
          </a:p>
          <a:p>
            <a:endParaRPr lang="sl-SI" sz="1600" b="1" dirty="0" smtClean="0">
              <a:latin typeface="+mn-lt"/>
            </a:endParaRPr>
          </a:p>
          <a:p>
            <a:r>
              <a:rPr lang="sl-SI" b="1" dirty="0" smtClean="0">
                <a:latin typeface="+mn-lt"/>
              </a:rPr>
              <a:t>Pravica </a:t>
            </a:r>
            <a:r>
              <a:rPr lang="sl-SI" b="1" dirty="0">
                <a:latin typeface="+mn-lt"/>
              </a:rPr>
              <a:t>do 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l-SI" b="1" dirty="0">
                <a:latin typeface="+mn-lt"/>
              </a:rPr>
              <a:t>osebnega posredovanja upravljavca</a:t>
            </a:r>
            <a:r>
              <a:rPr lang="sl-SI" dirty="0">
                <a:latin typeface="+mn-lt"/>
              </a:rPr>
              <a:t>,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l-SI" dirty="0">
                <a:latin typeface="+mn-lt"/>
              </a:rPr>
              <a:t>do </a:t>
            </a:r>
            <a:r>
              <a:rPr lang="sl-SI" b="1" dirty="0">
                <a:latin typeface="+mn-lt"/>
              </a:rPr>
              <a:t>izražanja lastnega stališča in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sl-SI" b="1" dirty="0">
                <a:latin typeface="+mn-lt"/>
              </a:rPr>
              <a:t>izpodbijanja odločitve</a:t>
            </a:r>
            <a:r>
              <a:rPr lang="sl-SI" dirty="0">
                <a:latin typeface="+mn-lt"/>
              </a:rPr>
              <a:t>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sl-SI" sz="1600" dirty="0">
              <a:latin typeface="+mn-lt"/>
            </a:endParaRPr>
          </a:p>
          <a:p>
            <a:r>
              <a:rPr lang="sl-SI" dirty="0" smtClean="0">
                <a:latin typeface="+mn-lt"/>
              </a:rPr>
              <a:t>Avtomatiziranih odločitev načeloma </a:t>
            </a:r>
            <a:r>
              <a:rPr lang="sl-SI" dirty="0" smtClean="0">
                <a:solidFill>
                  <a:srgbClr val="FF3300"/>
                </a:solidFill>
                <a:latin typeface="+mn-lt"/>
              </a:rPr>
              <a:t>NI na </a:t>
            </a:r>
            <a:r>
              <a:rPr lang="sl-SI" i="1" u="sng" dirty="0" smtClean="0">
                <a:solidFill>
                  <a:srgbClr val="FF3300"/>
                </a:solidFill>
                <a:latin typeface="+mn-lt"/>
              </a:rPr>
              <a:t>posebnih </a:t>
            </a:r>
            <a:r>
              <a:rPr lang="sl-SI" i="1" u="sng" dirty="0">
                <a:solidFill>
                  <a:srgbClr val="FF3300"/>
                </a:solidFill>
                <a:latin typeface="+mn-lt"/>
              </a:rPr>
              <a:t>vrstah OP </a:t>
            </a:r>
            <a:r>
              <a:rPr lang="sl-SI" dirty="0" smtClean="0">
                <a:latin typeface="+mn-lt"/>
              </a:rPr>
              <a:t>(so možne izjeme) - npr</a:t>
            </a:r>
            <a:r>
              <a:rPr lang="sl-SI" dirty="0">
                <a:latin typeface="+mn-lt"/>
              </a:rPr>
              <a:t>. da </a:t>
            </a:r>
            <a:r>
              <a:rPr lang="sl-SI" b="1" dirty="0">
                <a:latin typeface="+mn-lt"/>
              </a:rPr>
              <a:t>računalnik samostojno odloča o vaši diagnozi in zdravljenju</a:t>
            </a:r>
            <a:r>
              <a:rPr lang="sl-SI" b="1" dirty="0" smtClean="0">
                <a:latin typeface="+mn-lt"/>
              </a:rPr>
              <a:t>. </a:t>
            </a:r>
          </a:p>
          <a:p>
            <a:r>
              <a:rPr lang="sl-SI" b="1" dirty="0" smtClean="0">
                <a:latin typeface="+mn-lt"/>
              </a:rPr>
              <a:t>(uspešna umetna inteligenca: AI-zdravniki, odvetniki) </a:t>
            </a:r>
            <a:endParaRPr lang="sl-SI" b="1" dirty="0">
              <a:latin typeface="+mn-lt"/>
            </a:endParaRPr>
          </a:p>
          <a:p>
            <a:endParaRPr lang="sl-SI" sz="1500" dirty="0">
              <a:latin typeface="+mn-lt"/>
            </a:endParaRPr>
          </a:p>
          <a:p>
            <a:endParaRPr lang="sl-SI" sz="1500" dirty="0">
              <a:latin typeface="+mn-lt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F44C01BB-3EA6-4B26-AABF-02603BEAF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12731"/>
            <a:ext cx="3176525" cy="21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7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21F07273-7C58-4D6C-9668-305231F13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5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54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575555" y="853655"/>
            <a:ext cx="8111243" cy="514350"/>
          </a:xfrm>
        </p:spPr>
        <p:txBody>
          <a:bodyPr vert="horz" lIns="68580" tIns="34290" rIns="68580" bIns="3429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sl-SI" sz="2400" dirty="0" smtClean="0"/>
              <a:t>                  </a:t>
            </a:r>
            <a:r>
              <a:rPr lang="sl-SI" sz="2400" b="1" dirty="0" smtClean="0">
                <a:solidFill>
                  <a:srgbClr val="FF0000"/>
                </a:solidFill>
              </a:rPr>
              <a:t>4. mit: „</a:t>
            </a:r>
            <a:r>
              <a:rPr lang="sl-SI" sz="2400" b="1" u="sng" dirty="0" smtClean="0">
                <a:solidFill>
                  <a:srgbClr val="FF0000"/>
                </a:solidFill>
              </a:rPr>
              <a:t>VSI</a:t>
            </a:r>
            <a:r>
              <a:rPr lang="sl-SI" sz="2400" b="1" dirty="0" smtClean="0">
                <a:solidFill>
                  <a:srgbClr val="FF0000"/>
                </a:solidFill>
              </a:rPr>
              <a:t> UPRAVLJAVCI BODO </a:t>
            </a:r>
            <a:r>
              <a:rPr lang="sl-SI" sz="2400" b="1" dirty="0">
                <a:solidFill>
                  <a:srgbClr val="FF0000"/>
                </a:solidFill>
              </a:rPr>
              <a:t>MORALI IMETI </a:t>
            </a:r>
            <a:r>
              <a:rPr lang="sl-SI" sz="2400" b="1" dirty="0" smtClean="0">
                <a:solidFill>
                  <a:srgbClr val="FF0000"/>
                </a:solidFill>
              </a:rPr>
              <a:t>DPO“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575555" y="1556792"/>
            <a:ext cx="7971057" cy="50405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sl-SI" sz="2400" b="1" u="sng" dirty="0">
                <a:latin typeface="+mn-lt"/>
              </a:rPr>
              <a:t>Upravljavec</a:t>
            </a:r>
            <a:r>
              <a:rPr lang="sl-SI" sz="2400" dirty="0">
                <a:latin typeface="+mn-lt"/>
              </a:rPr>
              <a:t> in </a:t>
            </a:r>
            <a:r>
              <a:rPr lang="sl-SI" sz="2400" b="1" u="sng" dirty="0">
                <a:latin typeface="+mn-lt"/>
              </a:rPr>
              <a:t>obdelovalec</a:t>
            </a:r>
            <a:r>
              <a:rPr lang="sl-SI" sz="2400" dirty="0">
                <a:latin typeface="+mn-lt"/>
              </a:rPr>
              <a:t> imenujeta </a:t>
            </a:r>
            <a:r>
              <a:rPr lang="sl-SI" sz="2400" dirty="0" smtClean="0">
                <a:latin typeface="+mn-lt"/>
              </a:rPr>
              <a:t>DPO, </a:t>
            </a:r>
            <a:r>
              <a:rPr lang="sl-SI" sz="2400" dirty="0">
                <a:latin typeface="+mn-lt"/>
              </a:rPr>
              <a:t>kadar:</a:t>
            </a:r>
          </a:p>
          <a:p>
            <a:endParaRPr lang="sl-SI" sz="2400" dirty="0">
              <a:latin typeface="+mn-lt"/>
            </a:endParaRPr>
          </a:p>
          <a:p>
            <a:pPr marL="685800" lvl="1" indent="-342900">
              <a:buFont typeface="+mj-lt"/>
              <a:buAutoNum type="alphaLcParenR"/>
            </a:pPr>
            <a:r>
              <a:rPr lang="sl-SI" sz="2400" b="1" dirty="0">
                <a:solidFill>
                  <a:srgbClr val="FF0000"/>
                </a:solidFill>
                <a:latin typeface="+mn-lt"/>
              </a:rPr>
              <a:t>javni organ </a:t>
            </a:r>
            <a:r>
              <a:rPr lang="sl-SI" sz="2400" b="1" dirty="0">
                <a:latin typeface="+mn-lt"/>
              </a:rPr>
              <a:t>ali telo, razen sodišč</a:t>
            </a:r>
            <a:r>
              <a:rPr lang="sl-SI" sz="2400" dirty="0">
                <a:latin typeface="+mn-lt"/>
              </a:rPr>
              <a:t>, kadar delujejo kot sodni organ;       </a:t>
            </a:r>
            <a:endParaRPr lang="sl-SI" sz="2400" dirty="0">
              <a:solidFill>
                <a:srgbClr val="FF0000"/>
              </a:solidFill>
              <a:latin typeface="+mn-lt"/>
            </a:endParaRPr>
          </a:p>
          <a:p>
            <a:pPr marL="685800" lvl="1" indent="-342900">
              <a:buFont typeface="+mj-lt"/>
              <a:buAutoNum type="alphaLcParenR"/>
            </a:pPr>
            <a:r>
              <a:rPr lang="sl-SI" sz="2400" u="sng" dirty="0">
                <a:latin typeface="+mn-lt"/>
              </a:rPr>
              <a:t>temeljne dejavnosti</a:t>
            </a:r>
            <a:r>
              <a:rPr lang="sl-SI" sz="2400" dirty="0">
                <a:latin typeface="+mn-lt"/>
              </a:rPr>
              <a:t> zajemajo dejanja </a:t>
            </a:r>
            <a:r>
              <a:rPr lang="sl-SI" sz="2400" b="1" dirty="0">
                <a:latin typeface="+mn-lt"/>
              </a:rPr>
              <a:t>obdelave</a:t>
            </a:r>
            <a:r>
              <a:rPr lang="sl-SI" sz="2400" dirty="0">
                <a:latin typeface="+mn-lt"/>
              </a:rPr>
              <a:t>, pri katerih je treba </a:t>
            </a:r>
            <a:r>
              <a:rPr lang="sl-SI" sz="2400" b="1" dirty="0">
                <a:latin typeface="+mn-lt"/>
              </a:rPr>
              <a:t>zaradi njihove narave, obsega in/ali namenov </a:t>
            </a:r>
            <a:r>
              <a:rPr lang="sl-SI" sz="2400" b="1" dirty="0">
                <a:solidFill>
                  <a:srgbClr val="FF3300"/>
                </a:solidFill>
                <a:latin typeface="+mn-lt"/>
              </a:rPr>
              <a:t>posameznike </a:t>
            </a:r>
            <a:r>
              <a:rPr lang="sl-SI" sz="2400" b="1" u="sng" dirty="0">
                <a:solidFill>
                  <a:srgbClr val="FF3300"/>
                </a:solidFill>
                <a:latin typeface="+mn-lt"/>
              </a:rPr>
              <a:t>redno in sistematično obsežno spremljati</a:t>
            </a:r>
            <a:r>
              <a:rPr lang="sl-SI" sz="2400" u="sng" dirty="0">
                <a:latin typeface="+mn-lt"/>
              </a:rPr>
              <a:t>,</a:t>
            </a:r>
            <a:r>
              <a:rPr lang="sl-SI" sz="2400" dirty="0">
                <a:latin typeface="+mn-lt"/>
              </a:rPr>
              <a:t> ali </a:t>
            </a:r>
          </a:p>
          <a:p>
            <a:pPr marL="685800" lvl="1" indent="-342900">
              <a:buFont typeface="+mj-lt"/>
              <a:buAutoNum type="alphaLcParenR"/>
            </a:pPr>
            <a:r>
              <a:rPr lang="sl-SI" sz="2400" dirty="0">
                <a:latin typeface="+mn-lt"/>
              </a:rPr>
              <a:t>temeljne dejavnosti upravljavca ali obdelovalca zajemajo </a:t>
            </a:r>
            <a:r>
              <a:rPr lang="sl-SI" sz="2400" b="1" u="sng" dirty="0">
                <a:solidFill>
                  <a:srgbClr val="FF3300"/>
                </a:solidFill>
                <a:latin typeface="+mn-lt"/>
              </a:rPr>
              <a:t>obsežno</a:t>
            </a:r>
            <a:r>
              <a:rPr lang="sl-SI" sz="2400" b="1" u="sng" dirty="0">
                <a:latin typeface="+mn-lt"/>
              </a:rPr>
              <a:t> </a:t>
            </a:r>
            <a:r>
              <a:rPr lang="sl-SI" sz="2400" b="1" dirty="0">
                <a:latin typeface="+mn-lt"/>
              </a:rPr>
              <a:t>obdelavo </a:t>
            </a:r>
            <a:r>
              <a:rPr lang="sl-SI" sz="2400" b="1" i="1" u="sng" dirty="0">
                <a:solidFill>
                  <a:srgbClr val="FF3300"/>
                </a:solidFill>
                <a:latin typeface="+mn-lt"/>
              </a:rPr>
              <a:t>posebnih</a:t>
            </a:r>
            <a:r>
              <a:rPr lang="sl-SI" sz="2400" b="1" dirty="0">
                <a:latin typeface="+mn-lt"/>
              </a:rPr>
              <a:t> vrst podatkov</a:t>
            </a:r>
            <a:r>
              <a:rPr lang="sl-SI" sz="2400" dirty="0">
                <a:latin typeface="+mn-lt"/>
              </a:rPr>
              <a:t> in OP v zvezi s KD in prekrški.</a:t>
            </a:r>
          </a:p>
          <a:p>
            <a:endParaRPr lang="sl-SI" sz="1900" b="1" dirty="0" smtClean="0">
              <a:latin typeface="+mn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sl-SI" dirty="0">
              <a:latin typeface="+mn-lt"/>
            </a:endParaRPr>
          </a:p>
          <a:p>
            <a:r>
              <a:rPr lang="sl-SI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	</a:t>
            </a:r>
            <a:endParaRPr lang="sl-SI" sz="1125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8834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619242" y="764704"/>
            <a:ext cx="7045040" cy="685800"/>
          </a:xfrm>
        </p:spPr>
        <p:txBody>
          <a:bodyPr>
            <a:normAutofit fontScale="90000"/>
          </a:bodyPr>
          <a:lstStyle/>
          <a:p>
            <a:r>
              <a:rPr lang="sl-SI" sz="2700" dirty="0" smtClean="0"/>
              <a:t>                   </a:t>
            </a:r>
            <a:r>
              <a:rPr lang="sl-SI" sz="2700" b="1" dirty="0" smtClean="0">
                <a:solidFill>
                  <a:srgbClr val="FF0000"/>
                </a:solidFill>
              </a:rPr>
              <a:t>5. mit: „ZA </a:t>
            </a:r>
            <a:r>
              <a:rPr lang="sl-SI" sz="2700" b="1" u="sng" dirty="0" smtClean="0">
                <a:solidFill>
                  <a:srgbClr val="FF0000"/>
                </a:solidFill>
              </a:rPr>
              <a:t>VSE</a:t>
            </a:r>
            <a:r>
              <a:rPr lang="sl-SI" sz="2700" b="1" dirty="0" smtClean="0">
                <a:solidFill>
                  <a:srgbClr val="FF0000"/>
                </a:solidFill>
              </a:rPr>
              <a:t> KRŠITVE </a:t>
            </a:r>
            <a:r>
              <a:rPr lang="sl-SI" sz="2700" b="1" dirty="0">
                <a:solidFill>
                  <a:srgbClr val="FF0000"/>
                </a:solidFill>
              </a:rPr>
              <a:t>BOMO </a:t>
            </a:r>
            <a:r>
              <a:rPr lang="sl-SI" sz="2700" b="1" dirty="0" smtClean="0">
                <a:solidFill>
                  <a:srgbClr val="FF0000"/>
                </a:solidFill>
              </a:rPr>
              <a:t>DOBILI </a:t>
            </a:r>
            <a:br>
              <a:rPr lang="sl-SI" sz="2700" b="1" dirty="0" smtClean="0">
                <a:solidFill>
                  <a:srgbClr val="FF0000"/>
                </a:solidFill>
              </a:rPr>
            </a:br>
            <a:r>
              <a:rPr lang="sl-SI" sz="2700" b="1" dirty="0" smtClean="0">
                <a:solidFill>
                  <a:srgbClr val="FF0000"/>
                </a:solidFill>
              </a:rPr>
              <a:t>                    20 MILIONSKO KAZEN“</a:t>
            </a:r>
            <a:endParaRPr lang="sl-SI" sz="2700" b="1" dirty="0">
              <a:solidFill>
                <a:srgbClr val="FF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346212" y="1510675"/>
            <a:ext cx="8244916" cy="49986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sl-SI" dirty="0">
                <a:latin typeface="+mn-lt"/>
              </a:rPr>
              <a:t>Sankcije bodo </a:t>
            </a:r>
            <a:r>
              <a:rPr lang="sl-SI" b="1" dirty="0">
                <a:latin typeface="+mn-lt"/>
              </a:rPr>
              <a:t>učinkovite</a:t>
            </a:r>
            <a:r>
              <a:rPr lang="sl-SI" dirty="0">
                <a:latin typeface="+mn-lt"/>
              </a:rPr>
              <a:t>, </a:t>
            </a:r>
            <a:r>
              <a:rPr lang="sl-SI" b="1" dirty="0">
                <a:latin typeface="+mn-lt"/>
              </a:rPr>
              <a:t>sorazmerne</a:t>
            </a:r>
            <a:r>
              <a:rPr lang="sl-SI" dirty="0">
                <a:latin typeface="+mn-lt"/>
              </a:rPr>
              <a:t> in </a:t>
            </a:r>
            <a:r>
              <a:rPr lang="sl-SI" b="1" dirty="0">
                <a:latin typeface="+mn-lt"/>
              </a:rPr>
              <a:t>odvračilne</a:t>
            </a:r>
            <a:r>
              <a:rPr lang="sl-SI" dirty="0">
                <a:latin typeface="+mn-lt"/>
              </a:rPr>
              <a:t>. </a:t>
            </a:r>
          </a:p>
          <a:p>
            <a:endParaRPr lang="sl-SI" sz="1000" dirty="0">
              <a:latin typeface="+mn-lt"/>
            </a:endParaRPr>
          </a:p>
          <a:p>
            <a:r>
              <a:rPr lang="sl-SI" dirty="0" smtClean="0">
                <a:latin typeface="+mn-lt"/>
              </a:rPr>
              <a:t>Upravne </a:t>
            </a:r>
            <a:r>
              <a:rPr lang="sl-SI" dirty="0">
                <a:latin typeface="+mn-lt"/>
              </a:rPr>
              <a:t>globe </a:t>
            </a:r>
            <a:r>
              <a:rPr lang="sl-SI" b="1" u="sng" dirty="0" smtClean="0">
                <a:latin typeface="+mn-lt"/>
              </a:rPr>
              <a:t>do </a:t>
            </a:r>
            <a:r>
              <a:rPr lang="sl-SI" b="1" u="sng" dirty="0">
                <a:latin typeface="+mn-lt"/>
              </a:rPr>
              <a:t>10 </a:t>
            </a:r>
            <a:r>
              <a:rPr lang="sl-SI" b="1" u="sng" dirty="0" smtClean="0">
                <a:latin typeface="+mn-lt"/>
              </a:rPr>
              <a:t>mio </a:t>
            </a:r>
            <a:r>
              <a:rPr lang="sl-SI" b="1" u="sng" dirty="0">
                <a:latin typeface="+mn-lt"/>
              </a:rPr>
              <a:t>EUR </a:t>
            </a:r>
            <a:r>
              <a:rPr lang="sl-SI" u="sng" dirty="0">
                <a:latin typeface="+mn-lt"/>
              </a:rPr>
              <a:t>ali </a:t>
            </a:r>
            <a:r>
              <a:rPr lang="sl-SI" b="1" u="sng" dirty="0" smtClean="0">
                <a:latin typeface="+mn-lt"/>
              </a:rPr>
              <a:t>2 </a:t>
            </a:r>
            <a:r>
              <a:rPr lang="sl-SI" b="1" u="sng" dirty="0">
                <a:latin typeface="+mn-lt"/>
              </a:rPr>
              <a:t>% skupnega</a:t>
            </a:r>
            <a:r>
              <a:rPr lang="sl-SI" b="1" dirty="0">
                <a:latin typeface="+mn-lt"/>
              </a:rPr>
              <a:t> svetovnega letnega prometa oz. </a:t>
            </a:r>
            <a:endParaRPr lang="sl-SI" b="1" dirty="0" smtClean="0">
              <a:latin typeface="+mn-lt"/>
            </a:endParaRPr>
          </a:p>
          <a:p>
            <a:r>
              <a:rPr lang="sl-SI" b="1" u="sng" dirty="0" smtClean="0">
                <a:latin typeface="+mn-lt"/>
              </a:rPr>
              <a:t>do </a:t>
            </a:r>
            <a:r>
              <a:rPr lang="sl-SI" b="1" u="sng" dirty="0">
                <a:latin typeface="+mn-lt"/>
              </a:rPr>
              <a:t>20 </a:t>
            </a:r>
            <a:r>
              <a:rPr lang="sl-SI" b="1" u="sng" dirty="0" smtClean="0">
                <a:latin typeface="+mn-lt"/>
              </a:rPr>
              <a:t>mio </a:t>
            </a:r>
            <a:r>
              <a:rPr lang="sl-SI" b="1" u="sng" dirty="0">
                <a:latin typeface="+mn-lt"/>
              </a:rPr>
              <a:t>EUR </a:t>
            </a:r>
            <a:r>
              <a:rPr lang="sl-SI" u="sng" dirty="0" smtClean="0">
                <a:latin typeface="+mn-lt"/>
              </a:rPr>
              <a:t>ali </a:t>
            </a:r>
            <a:r>
              <a:rPr lang="sl-SI" b="1" u="sng" dirty="0" smtClean="0">
                <a:latin typeface="+mn-lt"/>
              </a:rPr>
              <a:t>4</a:t>
            </a:r>
            <a:r>
              <a:rPr lang="sl-SI" b="1" u="sng" dirty="0">
                <a:latin typeface="+mn-lt"/>
              </a:rPr>
              <a:t>% skupnega </a:t>
            </a:r>
            <a:r>
              <a:rPr lang="sl-SI" b="1" dirty="0">
                <a:latin typeface="+mn-lt"/>
              </a:rPr>
              <a:t>svetovnega letnega prometa </a:t>
            </a:r>
            <a:r>
              <a:rPr lang="sl-SI" b="1" dirty="0" smtClean="0">
                <a:latin typeface="+mn-lt"/>
              </a:rPr>
              <a:t> - </a:t>
            </a:r>
            <a:r>
              <a:rPr lang="sl-SI" dirty="0" smtClean="0">
                <a:latin typeface="+mn-lt"/>
              </a:rPr>
              <a:t>kateri </a:t>
            </a:r>
            <a:r>
              <a:rPr lang="sl-SI" dirty="0">
                <a:latin typeface="+mn-lt"/>
              </a:rPr>
              <a:t>znesek je višji.</a:t>
            </a:r>
          </a:p>
          <a:p>
            <a:endParaRPr lang="sl-SI" sz="1400" dirty="0">
              <a:latin typeface="+mn-lt"/>
            </a:endParaRPr>
          </a:p>
          <a:p>
            <a:r>
              <a:rPr lang="sl-SI" dirty="0">
                <a:latin typeface="+mn-lt"/>
              </a:rPr>
              <a:t>Upoštevalo se bo </a:t>
            </a:r>
            <a:r>
              <a:rPr lang="sl-SI" b="1" dirty="0">
                <a:latin typeface="+mn-lt"/>
              </a:rPr>
              <a:t>11 kriterijev</a:t>
            </a:r>
            <a:r>
              <a:rPr lang="sl-SI" dirty="0">
                <a:latin typeface="+mn-lt"/>
              </a:rPr>
              <a:t>:</a:t>
            </a:r>
          </a:p>
          <a:p>
            <a:endParaRPr lang="sl-SI" sz="700" dirty="0">
              <a:latin typeface="+mn-lt"/>
            </a:endParaRPr>
          </a:p>
          <a:p>
            <a:pPr marL="342900" indent="-342900">
              <a:buFont typeface="+mj-lt"/>
              <a:buAutoNum type="alphaLcParenR"/>
            </a:pPr>
            <a:r>
              <a:rPr lang="sl-SI" sz="1700" b="1" dirty="0">
                <a:latin typeface="+mn-lt"/>
              </a:rPr>
              <a:t>narava, teža in trajanje kršitve</a:t>
            </a:r>
            <a:r>
              <a:rPr lang="sl-SI" sz="1700" dirty="0">
                <a:latin typeface="+mn-lt"/>
              </a:rPr>
              <a:t>, </a:t>
            </a:r>
            <a:r>
              <a:rPr lang="sl-SI" sz="1700" b="1" dirty="0">
                <a:latin typeface="+mn-lt"/>
              </a:rPr>
              <a:t>število posameznikov</a:t>
            </a:r>
            <a:r>
              <a:rPr lang="sl-SI" sz="1700" dirty="0">
                <a:latin typeface="+mn-lt"/>
              </a:rPr>
              <a:t>, </a:t>
            </a:r>
            <a:r>
              <a:rPr lang="sl-SI" sz="1700" b="1" dirty="0">
                <a:latin typeface="+mn-lt"/>
              </a:rPr>
              <a:t>raven škode</a:t>
            </a:r>
            <a:r>
              <a:rPr lang="sl-SI" sz="1700" dirty="0">
                <a:latin typeface="+mn-lt"/>
              </a:rPr>
              <a:t>, ki so jo utrpeli; </a:t>
            </a:r>
          </a:p>
          <a:p>
            <a:pPr marL="342900" indent="-342900">
              <a:buFont typeface="+mj-lt"/>
              <a:buAutoNum type="alphaLcParenR"/>
            </a:pPr>
            <a:r>
              <a:rPr lang="sl-SI" sz="1700" dirty="0">
                <a:latin typeface="+mn-lt"/>
              </a:rPr>
              <a:t>ali je kršitev </a:t>
            </a:r>
            <a:r>
              <a:rPr lang="sl-SI" sz="1700" b="1" dirty="0">
                <a:latin typeface="+mn-lt"/>
              </a:rPr>
              <a:t>namerna</a:t>
            </a:r>
            <a:r>
              <a:rPr lang="sl-SI" sz="1700" dirty="0">
                <a:latin typeface="+mn-lt"/>
              </a:rPr>
              <a:t> ali posledica </a:t>
            </a:r>
            <a:r>
              <a:rPr lang="sl-SI" sz="1700" b="1" dirty="0">
                <a:latin typeface="+mn-lt"/>
              </a:rPr>
              <a:t>malomarnosti</a:t>
            </a:r>
            <a:r>
              <a:rPr lang="sl-SI" sz="1700" dirty="0">
                <a:latin typeface="+mn-lt"/>
              </a:rPr>
              <a:t>;</a:t>
            </a:r>
          </a:p>
          <a:p>
            <a:pPr marL="342900" indent="-342900">
              <a:buFont typeface="+mj-lt"/>
              <a:buAutoNum type="alphaLcParenR"/>
            </a:pPr>
            <a:r>
              <a:rPr lang="sl-SI" sz="1700" dirty="0">
                <a:latin typeface="+mn-lt"/>
              </a:rPr>
              <a:t>vsi </a:t>
            </a:r>
            <a:r>
              <a:rPr lang="sl-SI" sz="1700" b="1" dirty="0">
                <a:latin typeface="+mn-lt"/>
              </a:rPr>
              <a:t>ukrepi, ki jih je sprejel upravljavec ali obdelovalec</a:t>
            </a:r>
            <a:r>
              <a:rPr lang="sl-SI" sz="1700" dirty="0">
                <a:latin typeface="+mn-lt"/>
              </a:rPr>
              <a:t>, da bi ublažil škodo, ki so jo utrpeli posamezniki;</a:t>
            </a:r>
          </a:p>
          <a:p>
            <a:pPr marL="342900" indent="-342900">
              <a:buFont typeface="+mj-lt"/>
              <a:buAutoNum type="alphaLcParenR"/>
            </a:pPr>
            <a:r>
              <a:rPr lang="sl-SI" sz="1700" b="1" dirty="0">
                <a:latin typeface="+mn-lt"/>
              </a:rPr>
              <a:t>stopnja odgovornosti </a:t>
            </a:r>
            <a:r>
              <a:rPr lang="sl-SI" sz="1700" b="1" dirty="0" smtClean="0">
                <a:latin typeface="+mn-lt"/>
              </a:rPr>
              <a:t>upravljavca/obdelovalca</a:t>
            </a:r>
            <a:r>
              <a:rPr lang="sl-SI" sz="1700" dirty="0">
                <a:latin typeface="+mn-lt"/>
              </a:rPr>
              <a:t>, pri čemer se upoštevajo tehnični in organizacijski ukrepi;</a:t>
            </a:r>
          </a:p>
          <a:p>
            <a:pPr marL="342900" indent="-342900">
              <a:buFont typeface="+mj-lt"/>
              <a:buAutoNum type="alphaLcParenR" startAt="5"/>
            </a:pPr>
            <a:r>
              <a:rPr lang="sl-SI" sz="1700" dirty="0">
                <a:latin typeface="+mn-lt"/>
              </a:rPr>
              <a:t>vse zadevne </a:t>
            </a:r>
            <a:r>
              <a:rPr lang="sl-SI" sz="1700" b="1" dirty="0">
                <a:latin typeface="+mn-lt"/>
              </a:rPr>
              <a:t>predhodne kršitve </a:t>
            </a:r>
            <a:r>
              <a:rPr lang="sl-SI" sz="1700" dirty="0">
                <a:latin typeface="+mn-lt"/>
              </a:rPr>
              <a:t>upravljavca ali obdelovalca;</a:t>
            </a:r>
          </a:p>
          <a:p>
            <a:pPr marL="342900" indent="-342900">
              <a:buFont typeface="+mj-lt"/>
              <a:buAutoNum type="alphaLcParenR" startAt="5"/>
            </a:pPr>
            <a:r>
              <a:rPr lang="sl-SI" sz="1700" b="1" dirty="0">
                <a:latin typeface="+mn-lt"/>
              </a:rPr>
              <a:t>stopnja sodelovanja z </a:t>
            </a:r>
            <a:r>
              <a:rPr lang="sl-SI" sz="1700" b="1" dirty="0" smtClean="0">
                <a:latin typeface="+mn-lt"/>
              </a:rPr>
              <a:t>IP </a:t>
            </a:r>
            <a:r>
              <a:rPr lang="sl-SI" sz="1700" dirty="0">
                <a:latin typeface="+mn-lt"/>
              </a:rPr>
              <a:t>pri odpravljanju kršitve in blažitvi škodljivih učinkov kršitve;</a:t>
            </a:r>
          </a:p>
          <a:p>
            <a:pPr marL="342900" indent="-342900">
              <a:buFont typeface="+mj-lt"/>
              <a:buAutoNum type="alphaLcParenR" startAt="5"/>
            </a:pPr>
            <a:r>
              <a:rPr lang="sl-SI" sz="1700" b="1" dirty="0">
                <a:latin typeface="+mn-lt"/>
              </a:rPr>
              <a:t>vrste </a:t>
            </a:r>
            <a:r>
              <a:rPr lang="sl-SI" sz="1700" b="1" dirty="0" smtClean="0">
                <a:latin typeface="+mn-lt"/>
              </a:rPr>
              <a:t>OP</a:t>
            </a:r>
            <a:r>
              <a:rPr lang="sl-SI" sz="1700" dirty="0" smtClean="0">
                <a:latin typeface="+mn-lt"/>
              </a:rPr>
              <a:t>, </a:t>
            </a:r>
            <a:r>
              <a:rPr lang="sl-SI" sz="1700" dirty="0">
                <a:latin typeface="+mn-lt"/>
              </a:rPr>
              <a:t>ki jih zadeva kršitev,</a:t>
            </a:r>
          </a:p>
          <a:p>
            <a:pPr marL="342900" indent="-342900">
              <a:buFont typeface="+mj-lt"/>
              <a:buAutoNum type="alphaLcParenR" startAt="5"/>
            </a:pPr>
            <a:r>
              <a:rPr lang="sl-SI" sz="1700" b="1" dirty="0">
                <a:latin typeface="+mn-lt"/>
              </a:rPr>
              <a:t>kako je </a:t>
            </a:r>
            <a:r>
              <a:rPr lang="sl-SI" sz="1700" b="1" dirty="0" smtClean="0">
                <a:latin typeface="+mn-lt"/>
              </a:rPr>
              <a:t>IP </a:t>
            </a:r>
            <a:r>
              <a:rPr lang="sl-SI" sz="1700" b="1" dirty="0">
                <a:latin typeface="+mn-lt"/>
              </a:rPr>
              <a:t>izvedel za kršitev</a:t>
            </a:r>
            <a:r>
              <a:rPr lang="sl-SI" sz="1700" dirty="0">
                <a:latin typeface="+mn-lt"/>
              </a:rPr>
              <a:t>, ali je bil uradno obveščen o kršitvi;</a:t>
            </a:r>
          </a:p>
          <a:p>
            <a:pPr marL="342900" indent="-342900">
              <a:buFont typeface="+mj-lt"/>
              <a:buAutoNum type="alphaLcParenR" startAt="5"/>
            </a:pPr>
            <a:r>
              <a:rPr lang="sl-SI" sz="1700" dirty="0">
                <a:latin typeface="+mn-lt"/>
              </a:rPr>
              <a:t>če so bili ukrepi že prej odrejeni zoper </a:t>
            </a:r>
            <a:r>
              <a:rPr lang="sl-SI" sz="1700" dirty="0" smtClean="0">
                <a:latin typeface="+mn-lt"/>
              </a:rPr>
              <a:t>upravljavca/obdelovalca z </a:t>
            </a:r>
            <a:r>
              <a:rPr lang="sl-SI" sz="1700" dirty="0">
                <a:latin typeface="+mn-lt"/>
              </a:rPr>
              <a:t>enako vsebino, skladnost s temi ukrepi;</a:t>
            </a:r>
          </a:p>
          <a:p>
            <a:pPr marL="342900" indent="-342900">
              <a:buFont typeface="+mj-lt"/>
              <a:buAutoNum type="alphaLcParenR" startAt="5"/>
            </a:pPr>
            <a:r>
              <a:rPr lang="sl-SI" sz="1700" b="1" dirty="0">
                <a:latin typeface="+mn-lt"/>
              </a:rPr>
              <a:t>upoštevanje odobrenih kodeksov ravnanja </a:t>
            </a:r>
            <a:r>
              <a:rPr lang="sl-SI" sz="1700" dirty="0">
                <a:latin typeface="+mn-lt"/>
              </a:rPr>
              <a:t>ali </a:t>
            </a:r>
            <a:r>
              <a:rPr lang="sl-SI" sz="1700" b="1" dirty="0">
                <a:latin typeface="+mn-lt"/>
              </a:rPr>
              <a:t>odobrenih mehanizmov potrjevanja</a:t>
            </a:r>
            <a:r>
              <a:rPr lang="sl-SI" sz="1700" dirty="0">
                <a:latin typeface="+mn-lt"/>
              </a:rPr>
              <a:t>, in </a:t>
            </a:r>
          </a:p>
          <a:p>
            <a:pPr marL="342900" indent="-342900">
              <a:buFont typeface="+mj-lt"/>
              <a:buAutoNum type="alphaLcParenR" startAt="5"/>
            </a:pPr>
            <a:r>
              <a:rPr lang="sl-SI" sz="1700" dirty="0">
                <a:latin typeface="+mn-lt"/>
              </a:rPr>
              <a:t>morebitni </a:t>
            </a:r>
            <a:r>
              <a:rPr lang="sl-SI" sz="1700" b="1" dirty="0">
                <a:latin typeface="+mn-lt"/>
              </a:rPr>
              <a:t>drugi oteževalni ali olajševalni dejavniki </a:t>
            </a:r>
            <a:r>
              <a:rPr lang="sl-SI" sz="1700" dirty="0">
                <a:latin typeface="+mn-lt"/>
              </a:rPr>
              <a:t>(npr. pridobljene finančne koristi).</a:t>
            </a:r>
          </a:p>
          <a:p>
            <a:endParaRPr lang="sl-SI" dirty="0">
              <a:latin typeface="+mn-lt"/>
            </a:endParaRPr>
          </a:p>
          <a:p>
            <a:endParaRPr lang="sl-SI" sz="1500" dirty="0">
              <a:latin typeface="+mn-lt"/>
            </a:endParaRPr>
          </a:p>
          <a:p>
            <a:endParaRPr lang="sl-SI" sz="1500" dirty="0">
              <a:latin typeface="+mn-lt"/>
            </a:endParaRPr>
          </a:p>
          <a:p>
            <a:endParaRPr lang="sl-SI" sz="1500" dirty="0">
              <a:latin typeface="+mn-lt"/>
            </a:endParaRPr>
          </a:p>
          <a:p>
            <a:endParaRPr lang="sl-SI" sz="1500" dirty="0">
              <a:latin typeface="+mn-lt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2B6191E4-ACF7-4FF4-A417-CF5E1979C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282" y="418319"/>
            <a:ext cx="1134126" cy="137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uščica: upognjeno gor 2">
            <a:extLst>
              <a:ext uri="{FF2B5EF4-FFF2-40B4-BE49-F238E27FC236}">
                <a16:creationId xmlns="" xmlns:a16="http://schemas.microsoft.com/office/drawing/2014/main" id="{2277F85F-BD47-49B7-8939-8B7722F7302A}"/>
              </a:ext>
            </a:extLst>
          </p:cNvPr>
          <p:cNvSpPr/>
          <p:nvPr/>
        </p:nvSpPr>
        <p:spPr>
          <a:xfrm>
            <a:off x="8028384" y="1796888"/>
            <a:ext cx="288032" cy="4079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55880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971550" y="1052513"/>
            <a:ext cx="7345363" cy="7921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300" b="1" dirty="0" smtClean="0">
              <a:solidFill>
                <a:srgbClr val="FF0000"/>
              </a:solidFill>
              <a:latin typeface="+mj-lt"/>
              <a:ea typeface="Microsoft YaHei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251520" y="1448594"/>
            <a:ext cx="8423275" cy="44286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300" b="1" dirty="0" smtClean="0">
                <a:latin typeface="+mj-lt"/>
              </a:rPr>
              <a:t>ZVOP-2?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300" b="1" dirty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300" b="1" dirty="0" smtClean="0">
                <a:latin typeface="+mj-lt"/>
              </a:rPr>
              <a:t>25. 5. 2018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300" b="1" dirty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300" b="1" dirty="0" smtClean="0">
                <a:latin typeface="+mj-lt"/>
              </a:rPr>
              <a:t>Vsekakor: GDPR = neposredno uporabljiv pravni vir.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300" b="1" dirty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300" b="1" u="sng" dirty="0" smtClean="0">
                <a:latin typeface="+mj-lt"/>
              </a:rPr>
              <a:t>Področne ureditve ZVOP-2</a:t>
            </a:r>
            <a:r>
              <a:rPr lang="sl-SI" sz="2300" b="1" dirty="0" smtClean="0">
                <a:latin typeface="+mj-lt"/>
              </a:rPr>
              <a:t>: VOP umrlih, DPO posebne določbe, postopek za potrjevanje kodeksov ravnanja/certificiranje, pristojnosti IP, razmerje do ZDIJZ (psevdonimi), neposredno trženje, videonadzor, biometrija, evidentiranje vstopov in izstopov, povezovanje zbirk  OP, strokovni nadzor, prekrški, prehodne določbe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3000" b="1" dirty="0" smtClean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3000" b="1" dirty="0" smtClean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3000" b="1" dirty="0" smtClean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3000" b="1" dirty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00" b="1" dirty="0" smtClean="0">
                <a:latin typeface="+mj-lt"/>
              </a:rPr>
              <a:t> </a:t>
            </a:r>
            <a:endParaRPr lang="sl-SI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01083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0" y="836613"/>
            <a:ext cx="9144000" cy="67627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endParaRPr lang="sl-SI" sz="2600" b="1" dirty="0" smtClean="0">
              <a:solidFill>
                <a:srgbClr val="FF0000"/>
              </a:solidFill>
              <a:latin typeface="+mj-lt"/>
              <a:ea typeface="Microsoft YaHei"/>
            </a:endParaRPr>
          </a:p>
          <a:p>
            <a:pPr algn="ctr">
              <a:defRPr/>
            </a:pPr>
            <a:r>
              <a:rPr lang="sl-SI" sz="2600" b="1" dirty="0" smtClean="0">
                <a:solidFill>
                  <a:srgbClr val="FF0000"/>
                </a:solidFill>
                <a:latin typeface="+mj-lt"/>
                <a:ea typeface="Microsoft YaHei"/>
              </a:rPr>
              <a:t>POSLEDICE </a:t>
            </a:r>
            <a:r>
              <a:rPr lang="sl-SI" sz="2600" b="1" dirty="0">
                <a:solidFill>
                  <a:srgbClr val="FF0000"/>
                </a:solidFill>
                <a:latin typeface="+mj-lt"/>
                <a:ea typeface="Microsoft YaHei"/>
              </a:rPr>
              <a:t>KRŠITEV DOLOČB </a:t>
            </a:r>
            <a:r>
              <a:rPr lang="sl-SI" sz="2600" b="1" dirty="0" smtClean="0">
                <a:solidFill>
                  <a:srgbClr val="FF0000"/>
                </a:solidFill>
                <a:latin typeface="+mj-lt"/>
                <a:ea typeface="Microsoft YaHei"/>
              </a:rPr>
              <a:t>ZVOP-1 – dosedanje globe </a:t>
            </a:r>
            <a:endParaRPr sz="2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369888" y="1512888"/>
            <a:ext cx="8301037" cy="436403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endParaRPr lang="sl-SI" sz="2200" b="1" u="sng" dirty="0" smtClean="0">
              <a:solidFill>
                <a:srgbClr val="FF0000"/>
              </a:solidFill>
              <a:ea typeface="Microsoft YaHei"/>
            </a:endParaRPr>
          </a:p>
          <a:p>
            <a:pPr>
              <a:defRPr/>
            </a:pPr>
            <a:r>
              <a:rPr lang="sl-SI" sz="2200" b="1" u="sng" dirty="0" smtClean="0">
                <a:solidFill>
                  <a:srgbClr val="FF0000"/>
                </a:solidFill>
                <a:ea typeface="Microsoft YaHei"/>
              </a:rPr>
              <a:t>INŠPEKCIJSKI POSTOPEK</a:t>
            </a:r>
            <a:r>
              <a:rPr lang="sl-SI" sz="2200" b="1" dirty="0" smtClean="0">
                <a:solidFill>
                  <a:srgbClr val="FF0000"/>
                </a:solidFill>
                <a:ea typeface="Microsoft YaHei"/>
              </a:rPr>
              <a:t> </a:t>
            </a:r>
          </a:p>
          <a:p>
            <a:pPr>
              <a:defRPr/>
            </a:pPr>
            <a:r>
              <a:rPr lang="sl-SI" sz="2200" b="1" u="sng" dirty="0" smtClean="0">
                <a:solidFill>
                  <a:srgbClr val="FF0000"/>
                </a:solidFill>
                <a:ea typeface="Microsoft YaHei"/>
              </a:rPr>
              <a:t>PREKRŠKOVNI POSTOPEK</a:t>
            </a:r>
            <a:r>
              <a:rPr lang="sl-SI" sz="2200" b="1" dirty="0" smtClean="0">
                <a:solidFill>
                  <a:srgbClr val="FF9900"/>
                </a:solidFill>
                <a:ea typeface="Microsoft YaHei"/>
              </a:rPr>
              <a:t> </a:t>
            </a:r>
            <a:r>
              <a:rPr lang="sl-SI" sz="2200" dirty="0" smtClean="0">
                <a:ea typeface="Microsoft YaHei"/>
              </a:rPr>
              <a:t>(</a:t>
            </a:r>
            <a:r>
              <a:rPr lang="sl-SI" sz="2200" b="1" dirty="0" smtClean="0">
                <a:ea typeface="Microsoft YaHei"/>
              </a:rPr>
              <a:t>sankcija: </a:t>
            </a:r>
            <a:r>
              <a:rPr lang="sl-SI" sz="2200" dirty="0" smtClean="0">
                <a:ea typeface="Microsoft YaHei"/>
              </a:rPr>
              <a:t>opomin, globa)</a:t>
            </a:r>
            <a:endParaRPr sz="2200" dirty="0" smtClean="0"/>
          </a:p>
          <a:p>
            <a:pPr>
              <a:defRPr/>
            </a:pPr>
            <a:endParaRPr sz="22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sz="2200" dirty="0" smtClean="0">
                <a:ea typeface="Microsoft YaHei"/>
              </a:rPr>
              <a:t>Pravna oseba in s.p.: </a:t>
            </a:r>
            <a:r>
              <a:rPr lang="sl-SI" sz="2200" b="1" dirty="0" smtClean="0">
                <a:ea typeface="Microsoft YaHei"/>
              </a:rPr>
              <a:t>4.170 do 12.510 EUR</a:t>
            </a:r>
            <a:endParaRPr sz="22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sz="2200" dirty="0" smtClean="0">
                <a:ea typeface="Microsoft YaHei"/>
              </a:rPr>
              <a:t>Odgovorna oseba pravne osebe: </a:t>
            </a:r>
            <a:r>
              <a:rPr lang="sl-SI" sz="2200" b="1" dirty="0" smtClean="0">
                <a:ea typeface="Microsoft YaHei"/>
              </a:rPr>
              <a:t>830 do 2.080 EUR</a:t>
            </a:r>
            <a:endParaRPr sz="22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sz="2200" dirty="0" smtClean="0">
                <a:ea typeface="Microsoft YaHei"/>
              </a:rPr>
              <a:t>Odgovorna oseba državnega organa: </a:t>
            </a:r>
            <a:r>
              <a:rPr lang="sl-SI" sz="2200" b="1" dirty="0" smtClean="0">
                <a:ea typeface="Microsoft YaHei"/>
              </a:rPr>
              <a:t>830 do 2.080 EUR</a:t>
            </a:r>
            <a:endParaRPr sz="22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sz="2200" dirty="0" smtClean="0">
                <a:ea typeface="Microsoft YaHei"/>
              </a:rPr>
              <a:t>Posameznik: </a:t>
            </a:r>
            <a:r>
              <a:rPr lang="sl-SI" sz="2200" b="1" dirty="0" smtClean="0">
                <a:ea typeface="Microsoft YaHei"/>
              </a:rPr>
              <a:t>200 do 830 EUR</a:t>
            </a:r>
          </a:p>
          <a:p>
            <a:pPr>
              <a:defRPr/>
            </a:pPr>
            <a:endParaRPr sz="2200" dirty="0" smtClean="0"/>
          </a:p>
          <a:p>
            <a:pPr>
              <a:defRPr/>
            </a:pPr>
            <a:r>
              <a:rPr lang="sl-SI" sz="2200" dirty="0" smtClean="0"/>
              <a:t>Za kršitve: *neposredno trženje, *videonadzor </a:t>
            </a:r>
            <a:r>
              <a:rPr lang="sl-SI" sz="2200" dirty="0" err="1" smtClean="0"/>
              <a:t>večstanovanj</a:t>
            </a:r>
            <a:r>
              <a:rPr lang="sl-SI" sz="2200" dirty="0" smtClean="0"/>
              <a:t>. objektov, *evidenci vstopov in izstopov </a:t>
            </a:r>
            <a:r>
              <a:rPr lang="sl-SI" sz="2200" b="1" dirty="0" smtClean="0"/>
              <a:t>so globe 1/2 </a:t>
            </a:r>
            <a:endParaRPr lang="sl-SI" sz="2200" dirty="0" smtClean="0"/>
          </a:p>
          <a:p>
            <a:pPr>
              <a:defRPr/>
            </a:pPr>
            <a:endParaRPr lang="sl-SI" sz="2200" b="1" u="sng" dirty="0" smtClean="0"/>
          </a:p>
          <a:p>
            <a:pPr>
              <a:defRPr/>
            </a:pPr>
            <a:r>
              <a:rPr lang="sl-SI" sz="2200" b="1" u="sng" dirty="0" smtClean="0"/>
              <a:t>Plačilo </a:t>
            </a:r>
            <a:r>
              <a:rPr lang="sl-SI" sz="2200" u="sng" dirty="0" smtClean="0"/>
              <a:t>½ </a:t>
            </a:r>
            <a:r>
              <a:rPr lang="sl-SI" sz="2200" b="1" u="sng" dirty="0" smtClean="0"/>
              <a:t>globe</a:t>
            </a:r>
            <a:r>
              <a:rPr lang="sl-SI" sz="2200" b="1" dirty="0" smtClean="0"/>
              <a:t> </a:t>
            </a:r>
            <a:r>
              <a:rPr lang="sl-SI" sz="2200" dirty="0" smtClean="0"/>
              <a:t>v roku</a:t>
            </a:r>
          </a:p>
          <a:p>
            <a:pPr>
              <a:defRPr/>
            </a:pPr>
            <a:endParaRPr dirty="0"/>
          </a:p>
        </p:txBody>
      </p:sp>
      <p:sp>
        <p:nvSpPr>
          <p:cNvPr id="266" name="CustomShape 3"/>
          <p:cNvSpPr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4"/>
          <p:cNvSpPr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721998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51520" y="980728"/>
            <a:ext cx="8712968" cy="55446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sl-SI" sz="2200" b="1" dirty="0" smtClean="0">
                <a:solidFill>
                  <a:srgbClr val="FF0000"/>
                </a:solidFill>
              </a:rPr>
              <a:t>83. člen GDPR: Splošni pogoji </a:t>
            </a:r>
            <a:r>
              <a:rPr lang="sl-SI" sz="2200" b="1" dirty="0">
                <a:solidFill>
                  <a:srgbClr val="FF0000"/>
                </a:solidFill>
              </a:rPr>
              <a:t>za naložitev upravnih glob</a:t>
            </a:r>
          </a:p>
          <a:p>
            <a:endParaRPr lang="sl-SI" sz="2200" dirty="0"/>
          </a:p>
          <a:p>
            <a:r>
              <a:rPr lang="sl-SI" sz="2000" dirty="0">
                <a:latin typeface="+mn-lt"/>
              </a:rPr>
              <a:t>Upravne globe v znesku </a:t>
            </a:r>
            <a:r>
              <a:rPr lang="sl-SI" sz="2000" b="1" dirty="0">
                <a:solidFill>
                  <a:srgbClr val="FF0000"/>
                </a:solidFill>
                <a:latin typeface="+mn-lt"/>
              </a:rPr>
              <a:t>do 10 000 000 EUR </a:t>
            </a:r>
            <a:r>
              <a:rPr lang="sl-SI" sz="2000" dirty="0">
                <a:latin typeface="+mn-lt"/>
              </a:rPr>
              <a:t>ali v primeru družbe v znesku </a:t>
            </a:r>
            <a:r>
              <a:rPr lang="sl-SI" sz="2000" b="1" dirty="0">
                <a:solidFill>
                  <a:srgbClr val="FF0000"/>
                </a:solidFill>
                <a:latin typeface="+mn-lt"/>
              </a:rPr>
              <a:t>do 2% skupnega svetovnega letnega prometa </a:t>
            </a:r>
            <a:r>
              <a:rPr lang="sl-SI" sz="2000" dirty="0">
                <a:latin typeface="+mn-lt"/>
              </a:rPr>
              <a:t>v preteklem proračunskem letu, odvisno od tega, kateri znesek je višji:</a:t>
            </a:r>
          </a:p>
          <a:p>
            <a:endParaRPr lang="sl-SI" sz="2000" dirty="0">
              <a:latin typeface="+mn-lt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sl-SI" dirty="0">
                <a:latin typeface="+mn-lt"/>
              </a:rPr>
              <a:t>obveznosti upravljavca in obdelovalca v skladu s </a:t>
            </a:r>
            <a:r>
              <a:rPr lang="sl-SI" dirty="0" smtClean="0">
                <a:latin typeface="+mn-lt"/>
              </a:rPr>
              <a:t>čl. </a:t>
            </a:r>
            <a:r>
              <a:rPr lang="sl-SI" dirty="0">
                <a:latin typeface="+mn-lt"/>
              </a:rPr>
              <a:t>8, 11, 25, 26, 27, 28, 29, 30, 31, 32, 33, 34, 35, 36, 37, 38, 39, 42 in 43;</a:t>
            </a:r>
          </a:p>
          <a:p>
            <a:pPr marL="914400" lvl="1" indent="-457200">
              <a:buFont typeface="+mj-lt"/>
              <a:buAutoNum type="alphaLcParenR"/>
            </a:pPr>
            <a:r>
              <a:rPr lang="sl-SI" dirty="0">
                <a:latin typeface="+mn-lt"/>
              </a:rPr>
              <a:t>obveznosti organa za potrjevanje v skladu s </a:t>
            </a:r>
            <a:r>
              <a:rPr lang="sl-SI" dirty="0" smtClean="0">
                <a:latin typeface="+mn-lt"/>
              </a:rPr>
              <a:t>čl. </a:t>
            </a:r>
            <a:r>
              <a:rPr lang="sl-SI" dirty="0">
                <a:latin typeface="+mn-lt"/>
              </a:rPr>
              <a:t>42 in 43;</a:t>
            </a:r>
          </a:p>
          <a:p>
            <a:pPr marL="914400" lvl="1" indent="-457200">
              <a:buFont typeface="+mj-lt"/>
              <a:buAutoNum type="alphaLcParenR"/>
            </a:pPr>
            <a:r>
              <a:rPr lang="sl-SI" dirty="0">
                <a:latin typeface="+mn-lt"/>
              </a:rPr>
              <a:t>obveznosti organa za spremljanje v skladu s </a:t>
            </a:r>
            <a:r>
              <a:rPr lang="sl-SI" dirty="0" smtClean="0">
                <a:latin typeface="+mn-lt"/>
              </a:rPr>
              <a:t>čl. 41(4</a:t>
            </a:r>
            <a:r>
              <a:rPr lang="sl-SI" dirty="0">
                <a:latin typeface="+mn-lt"/>
              </a:rPr>
              <a:t>).</a:t>
            </a:r>
          </a:p>
          <a:p>
            <a:endParaRPr lang="sl-SI" sz="2000" dirty="0" smtClean="0">
              <a:latin typeface="+mn-lt"/>
            </a:endParaRPr>
          </a:p>
          <a:p>
            <a:r>
              <a:rPr lang="sl-SI" sz="2000" dirty="0" smtClean="0">
                <a:latin typeface="+mn-lt"/>
              </a:rPr>
              <a:t>Upravne </a:t>
            </a:r>
            <a:r>
              <a:rPr lang="sl-SI" sz="2000" dirty="0">
                <a:latin typeface="+mn-lt"/>
              </a:rPr>
              <a:t>globe v znesku </a:t>
            </a:r>
            <a:r>
              <a:rPr lang="sl-SI" sz="2000" b="1" dirty="0">
                <a:solidFill>
                  <a:srgbClr val="FF0000"/>
                </a:solidFill>
                <a:latin typeface="+mn-lt"/>
              </a:rPr>
              <a:t>do 20 000 000 EUR </a:t>
            </a:r>
            <a:r>
              <a:rPr lang="sl-SI" sz="2000" dirty="0">
                <a:latin typeface="+mn-lt"/>
              </a:rPr>
              <a:t>ali v primeru družbe v znesku </a:t>
            </a:r>
            <a:r>
              <a:rPr lang="sl-SI" sz="2000" b="1" dirty="0">
                <a:solidFill>
                  <a:srgbClr val="FF0000"/>
                </a:solidFill>
                <a:latin typeface="+mn-lt"/>
              </a:rPr>
              <a:t>do</a:t>
            </a:r>
            <a:r>
              <a:rPr lang="sl-SI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sl-SI" sz="2000" b="1" dirty="0">
                <a:solidFill>
                  <a:srgbClr val="FF0000"/>
                </a:solidFill>
                <a:latin typeface="+mn-lt"/>
              </a:rPr>
              <a:t>4% skupnega svetovnega letnega prometa</a:t>
            </a:r>
            <a:r>
              <a:rPr lang="sl-SI" sz="2000" b="1" dirty="0">
                <a:latin typeface="+mn-lt"/>
              </a:rPr>
              <a:t> </a:t>
            </a:r>
            <a:r>
              <a:rPr lang="sl-SI" sz="2000" dirty="0">
                <a:latin typeface="+mn-lt"/>
              </a:rPr>
              <a:t>v preteklem proračunskem letu, odvisno od tega, kateri znesek je višji:</a:t>
            </a:r>
          </a:p>
          <a:p>
            <a:pPr marL="914400" lvl="1" indent="-457200">
              <a:buFont typeface="+mj-lt"/>
              <a:buAutoNum type="alphaLcParenR"/>
            </a:pPr>
            <a:r>
              <a:rPr lang="sl-SI" dirty="0">
                <a:latin typeface="+mn-lt"/>
              </a:rPr>
              <a:t>osnovna načela obdelave, vključno s pogoji za privolitev, v skladu s </a:t>
            </a:r>
            <a:r>
              <a:rPr lang="sl-SI" dirty="0" smtClean="0">
                <a:latin typeface="+mn-lt"/>
              </a:rPr>
              <a:t>čl. </a:t>
            </a:r>
            <a:r>
              <a:rPr lang="sl-SI" dirty="0">
                <a:latin typeface="+mn-lt"/>
              </a:rPr>
              <a:t>5, 6, 7 in 9;</a:t>
            </a:r>
          </a:p>
          <a:p>
            <a:pPr marL="914400" lvl="1" indent="-457200">
              <a:buFont typeface="+mj-lt"/>
              <a:buAutoNum type="alphaLcParenR"/>
            </a:pPr>
            <a:r>
              <a:rPr lang="sl-SI" dirty="0">
                <a:latin typeface="+mn-lt"/>
              </a:rPr>
              <a:t>pravice posameznika, na katerega se nanašajo podatki, v skladu s </a:t>
            </a:r>
            <a:r>
              <a:rPr lang="sl-SI" dirty="0" smtClean="0">
                <a:latin typeface="+mn-lt"/>
              </a:rPr>
              <a:t>čl. </a:t>
            </a:r>
            <a:r>
              <a:rPr lang="sl-SI" dirty="0">
                <a:latin typeface="+mn-lt"/>
              </a:rPr>
              <a:t>12 do 22;</a:t>
            </a:r>
          </a:p>
          <a:p>
            <a:pPr marL="914400" lvl="1" indent="-457200">
              <a:buFont typeface="+mj-lt"/>
              <a:buAutoNum type="alphaLcParenR"/>
            </a:pPr>
            <a:r>
              <a:rPr lang="sl-SI" dirty="0">
                <a:latin typeface="+mn-lt"/>
              </a:rPr>
              <a:t>prenosi osebnih podatkov prejemniku v tretji državi ali mednarodni organizaciji, v skladu s </a:t>
            </a:r>
            <a:r>
              <a:rPr lang="sl-SI" dirty="0" smtClean="0">
                <a:latin typeface="+mn-lt"/>
              </a:rPr>
              <a:t>čl. </a:t>
            </a:r>
            <a:r>
              <a:rPr lang="sl-SI" dirty="0">
                <a:latin typeface="+mn-lt"/>
              </a:rPr>
              <a:t>44 do 49;</a:t>
            </a:r>
          </a:p>
          <a:p>
            <a:endParaRPr lang="sl-S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17657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49500"/>
            <a:ext cx="8785225" cy="863600"/>
          </a:xfrm>
        </p:spPr>
        <p:txBody>
          <a:bodyPr>
            <a:normAutofit fontScale="90000"/>
          </a:bodyPr>
          <a:lstStyle/>
          <a:p>
            <a:r>
              <a:rPr lang="sl-SI" altLang="sl-SI" sz="4800" b="0" dirty="0" smtClean="0">
                <a:solidFill>
                  <a:schemeClr val="bg1"/>
                </a:solidFill>
                <a:latin typeface="Arial Narrow" pitchFamily="34" charset="0"/>
              </a:rPr>
              <a:t>Hvala za pozornost</a:t>
            </a:r>
            <a:br>
              <a:rPr lang="sl-SI" altLang="sl-SI" sz="4800" b="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sl-SI" altLang="sl-SI" b="1" dirty="0" smtClean="0">
                <a:latin typeface="+mn-lt"/>
              </a:rPr>
              <a:t>Hvala za pozornost! </a:t>
            </a:r>
            <a:r>
              <a:rPr lang="sl-SI" altLang="sl-SI" b="0" dirty="0" smtClean="0">
                <a:latin typeface="+mn-lt"/>
              </a:rPr>
              <a:t/>
            </a:r>
            <a:br>
              <a:rPr lang="sl-SI" altLang="sl-SI" b="0" dirty="0" smtClean="0">
                <a:latin typeface="+mn-lt"/>
              </a:rPr>
            </a:br>
            <a:r>
              <a:rPr lang="sl-SI" altLang="sl-SI" b="0" dirty="0" smtClean="0">
                <a:latin typeface="+mn-lt"/>
              </a:rPr>
              <a:t/>
            </a:r>
            <a:br>
              <a:rPr lang="sl-SI" altLang="sl-SI" b="0" dirty="0" smtClean="0">
                <a:latin typeface="+mn-lt"/>
              </a:rPr>
            </a:br>
            <a:r>
              <a:rPr lang="sl-SI" altLang="sl-SI" sz="3100" b="0" dirty="0" smtClean="0">
                <a:solidFill>
                  <a:schemeClr val="bg1"/>
                </a:solidFill>
                <a:latin typeface="Arial Narrow" pitchFamily="34" charset="0"/>
                <a:hlinkClick r:id="rId2"/>
              </a:rPr>
              <a:t>gp.ip@ip-rs.si</a:t>
            </a:r>
            <a:r>
              <a:rPr lang="sl-SI" altLang="sl-SI" sz="3100" b="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764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02840" y="1124744"/>
            <a:ext cx="8229600" cy="4752528"/>
          </a:xfrm>
        </p:spPr>
        <p:txBody>
          <a:bodyPr>
            <a:noAutofit/>
          </a:bodyPr>
          <a:lstStyle/>
          <a:p>
            <a:pPr marL="0" lvl="1" indent="0" algn="just">
              <a:lnSpc>
                <a:spcPct val="90000"/>
              </a:lnSpc>
              <a:buNone/>
            </a:pPr>
            <a:r>
              <a:rPr lang="sl-SI" sz="2200" dirty="0" smtClean="0">
                <a:latin typeface="Calibri" pitchFamily="34" charset="0"/>
              </a:rPr>
              <a:t>Privolitev pridobiti </a:t>
            </a:r>
            <a:r>
              <a:rPr lang="sl-SI" sz="2200" u="sng" dirty="0" smtClean="0">
                <a:latin typeface="Calibri" pitchFamily="34" charset="0"/>
              </a:rPr>
              <a:t>PRED</a:t>
            </a:r>
            <a:r>
              <a:rPr lang="sl-SI" sz="2200" dirty="0" smtClean="0">
                <a:latin typeface="Calibri" pitchFamily="34" charset="0"/>
              </a:rPr>
              <a:t> začetkom vsake obdelave + pridobivati </a:t>
            </a:r>
            <a:r>
              <a:rPr lang="sl-SI" sz="2200" u="sng" dirty="0" smtClean="0">
                <a:latin typeface="Calibri" pitchFamily="34" charset="0"/>
              </a:rPr>
              <a:t>NOVO</a:t>
            </a:r>
            <a:r>
              <a:rPr lang="sl-SI" sz="2200" dirty="0" smtClean="0">
                <a:latin typeface="Calibri" pitchFamily="34" charset="0"/>
              </a:rPr>
              <a:t>, če se želi uvesti nov ali drug/spremenjen namen!</a:t>
            </a:r>
          </a:p>
          <a:p>
            <a:pPr marL="0" lvl="1" indent="0" algn="just">
              <a:lnSpc>
                <a:spcPct val="90000"/>
              </a:lnSpc>
              <a:buNone/>
            </a:pPr>
            <a:endParaRPr lang="sl-SI" sz="2200" dirty="0" smtClean="0"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2200" b="1" dirty="0" smtClean="0">
                <a:solidFill>
                  <a:srgbClr val="FF0000"/>
                </a:solidFill>
                <a:latin typeface="Calibri" pitchFamily="34" charset="0"/>
              </a:rPr>
              <a:t>Pridobitev eksplicitne (izrecne) privolitve </a:t>
            </a:r>
            <a:endParaRPr lang="sl-SI" sz="22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endParaRPr lang="sl-SI" sz="22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2200" dirty="0" smtClean="0">
                <a:latin typeface="Calibri" pitchFamily="34" charset="0"/>
              </a:rPr>
              <a:t>Ni zahtevana vedno, pač pa npr. če obstaja velik rizik za data </a:t>
            </a:r>
            <a:r>
              <a:rPr lang="sl-SI" sz="2200" dirty="0" err="1" smtClean="0">
                <a:latin typeface="Calibri" pitchFamily="34" charset="0"/>
              </a:rPr>
              <a:t>breach</a:t>
            </a:r>
            <a:r>
              <a:rPr lang="sl-SI" sz="2200" dirty="0" smtClean="0">
                <a:latin typeface="Calibri" pitchFamily="34" charset="0"/>
              </a:rPr>
              <a:t> ali potreba po večji kontroli posameznika nad svojimi OP. </a:t>
            </a:r>
          </a:p>
          <a:p>
            <a:pPr marL="0" lvl="1" indent="0" algn="just">
              <a:lnSpc>
                <a:spcPct val="90000"/>
              </a:lnSpc>
              <a:buNone/>
            </a:pPr>
            <a:endParaRPr lang="sl-SI" sz="2200" dirty="0"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2200" u="sng" dirty="0" smtClean="0">
                <a:solidFill>
                  <a:srgbClr val="FF0000"/>
                </a:solidFill>
                <a:latin typeface="Calibri" pitchFamily="34" charset="0"/>
              </a:rPr>
              <a:t>Izrecna privolitev pa vedno pri</a:t>
            </a:r>
            <a:r>
              <a:rPr lang="sl-SI" sz="2200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 marL="285750" lvl="1" algn="just">
              <a:lnSpc>
                <a:spcPct val="90000"/>
              </a:lnSpc>
              <a:buFontTx/>
              <a:buChar char="-"/>
            </a:pPr>
            <a:r>
              <a:rPr lang="sl-SI" sz="2200" dirty="0" smtClean="0">
                <a:latin typeface="Calibri" pitchFamily="34" charset="0"/>
              </a:rPr>
              <a:t>posebnih vrstah OP (člen 9)</a:t>
            </a:r>
          </a:p>
          <a:p>
            <a:pPr marL="285750" lvl="1" algn="just">
              <a:lnSpc>
                <a:spcPct val="90000"/>
              </a:lnSpc>
              <a:buFontTx/>
              <a:buChar char="-"/>
            </a:pPr>
            <a:r>
              <a:rPr lang="sl-SI" sz="2200" dirty="0" smtClean="0">
                <a:latin typeface="Calibri" pitchFamily="34" charset="0"/>
              </a:rPr>
              <a:t>prenosu OP v 3. države ali mednarodne organizacije, če ni drugih varovalk iz člena 49</a:t>
            </a:r>
          </a:p>
          <a:p>
            <a:pPr marL="285750" lvl="1" algn="just">
              <a:lnSpc>
                <a:spcPct val="90000"/>
              </a:lnSpc>
              <a:buFontTx/>
              <a:buChar char="-"/>
            </a:pPr>
            <a:r>
              <a:rPr lang="sl-SI" sz="2200" dirty="0" smtClean="0">
                <a:latin typeface="Calibri" pitchFamily="34" charset="0"/>
              </a:rPr>
              <a:t>če odločanje temelji izključno na avtomatski obdelavi, vključno s profiliranjem (člen 22). </a:t>
            </a:r>
            <a:r>
              <a:rPr lang="sl-SI" sz="2200" dirty="0" smtClean="0">
                <a:solidFill>
                  <a:srgbClr val="FF0000"/>
                </a:solidFill>
                <a:latin typeface="Calibri" pitchFamily="34" charset="0"/>
              </a:rPr>
              <a:t>--</a:t>
            </a:r>
            <a:r>
              <a:rPr lang="sl-SI" sz="2200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&gt;&gt;&gt;</a:t>
            </a:r>
            <a:endParaRPr lang="sl-SI" sz="22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85750" lvl="1" algn="just">
              <a:lnSpc>
                <a:spcPct val="90000"/>
              </a:lnSpc>
              <a:buFontTx/>
              <a:buChar char="-"/>
            </a:pPr>
            <a:endParaRPr lang="sl-SI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3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02840" y="1124744"/>
            <a:ext cx="8229600" cy="5472608"/>
          </a:xfrm>
        </p:spPr>
        <p:txBody>
          <a:bodyPr>
            <a:noAutofit/>
          </a:bodyPr>
          <a:lstStyle/>
          <a:p>
            <a:pPr marL="0" lvl="1" indent="0" algn="just">
              <a:lnSpc>
                <a:spcPct val="90000"/>
              </a:lnSpc>
              <a:buNone/>
            </a:pPr>
            <a:r>
              <a:rPr lang="sl-SI" sz="2400" b="1" dirty="0" smtClean="0">
                <a:solidFill>
                  <a:srgbClr val="FF0000"/>
                </a:solidFill>
                <a:latin typeface="Calibri" pitchFamily="34" charset="0"/>
              </a:rPr>
              <a:t>Enostaven umik privolitve </a:t>
            </a:r>
          </a:p>
          <a:p>
            <a:pPr marL="0" lvl="1" indent="0" algn="just">
              <a:lnSpc>
                <a:spcPct val="90000"/>
              </a:lnSpc>
              <a:buNone/>
            </a:pPr>
            <a:endParaRPr lang="sl-SI" sz="2100" dirty="0" smtClean="0"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2000" dirty="0" smtClean="0">
                <a:latin typeface="Calibri" pitchFamily="34" charset="0"/>
              </a:rPr>
              <a:t>Upravljavec zagotoviti umik privolitve enako enostavno kot dajanje in to kadarkoli – </a:t>
            </a:r>
            <a:r>
              <a:rPr lang="sl-SI" sz="2000" u="sng" dirty="0" smtClean="0">
                <a:latin typeface="Calibri" pitchFamily="34" charset="0"/>
              </a:rPr>
              <a:t>v isti obliki</a:t>
            </a:r>
            <a:r>
              <a:rPr lang="sl-SI" sz="2000" dirty="0" smtClean="0">
                <a:latin typeface="Calibri" pitchFamily="34" charset="0"/>
              </a:rPr>
              <a:t>: klik, preko spletne strani, aplikacije, log-on račun, </a:t>
            </a: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2000" dirty="0" smtClean="0">
                <a:latin typeface="Calibri" pitchFamily="34" charset="0"/>
              </a:rPr>
              <a:t>e-mail, vmesnik pri </a:t>
            </a:r>
            <a:r>
              <a:rPr lang="sl-SI" sz="2000" dirty="0" err="1" smtClean="0">
                <a:latin typeface="Calibri" pitchFamily="34" charset="0"/>
              </a:rPr>
              <a:t>IoT</a:t>
            </a:r>
            <a:r>
              <a:rPr lang="sl-SI" sz="2000" dirty="0" smtClean="0">
                <a:latin typeface="Calibri" pitchFamily="34" charset="0"/>
              </a:rPr>
              <a:t>) + brez škode: </a:t>
            </a:r>
            <a:r>
              <a:rPr lang="sl-SI" sz="2000" u="sng" dirty="0" smtClean="0">
                <a:latin typeface="Calibri" pitchFamily="34" charset="0"/>
              </a:rPr>
              <a:t>„po možnosti</a:t>
            </a:r>
            <a:r>
              <a:rPr lang="sl-SI" sz="2000" dirty="0" smtClean="0">
                <a:latin typeface="Calibri" pitchFamily="34" charset="0"/>
              </a:rPr>
              <a:t>“ (?) brezplačno ali brez zniževanja nivoja storitve.</a:t>
            </a:r>
          </a:p>
          <a:p>
            <a:pPr marL="0" lvl="1" indent="0" algn="just">
              <a:lnSpc>
                <a:spcPct val="90000"/>
              </a:lnSpc>
              <a:buNone/>
            </a:pPr>
            <a:endParaRPr lang="sl-SI" sz="2000" dirty="0"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2000" dirty="0" smtClean="0">
                <a:latin typeface="Calibri" pitchFamily="34" charset="0"/>
              </a:rPr>
              <a:t>Primer slabe prakse: </a:t>
            </a:r>
            <a:r>
              <a:rPr lang="sl-SI" sz="2000" u="sng" dirty="0" smtClean="0">
                <a:latin typeface="Calibri" pitchFamily="34" charset="0"/>
              </a:rPr>
              <a:t>Prodaja kart po internetu </a:t>
            </a:r>
            <a:r>
              <a:rPr lang="sl-SI" sz="2000" dirty="0" smtClean="0">
                <a:latin typeface="Calibri" pitchFamily="34" charset="0"/>
              </a:rPr>
              <a:t>in dajanje privolitev tudi za uporabo OP v marketinške namene, umik pa le po telefonu v času uradnih ur.  </a:t>
            </a:r>
          </a:p>
          <a:p>
            <a:pPr marL="0" lvl="1" indent="0" algn="just">
              <a:lnSpc>
                <a:spcPct val="90000"/>
              </a:lnSpc>
              <a:buNone/>
            </a:pPr>
            <a:endParaRPr lang="sl-SI" sz="2000" dirty="0"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2000" dirty="0" smtClean="0">
                <a:latin typeface="Calibri" pitchFamily="34" charset="0"/>
              </a:rPr>
              <a:t>Obvestiti o pravici do umika + </a:t>
            </a:r>
            <a:r>
              <a:rPr lang="sl-SI" sz="2000" u="sng" dirty="0" smtClean="0">
                <a:latin typeface="Calibri" pitchFamily="34" charset="0"/>
              </a:rPr>
              <a:t>kako</a:t>
            </a:r>
            <a:r>
              <a:rPr lang="sl-SI" sz="2000" dirty="0" smtClean="0">
                <a:latin typeface="Calibri" pitchFamily="34" charset="0"/>
              </a:rPr>
              <a:t> uresničevati to pravico in to oboje pred dajanjem privolitve (člen  7(3))! </a:t>
            </a:r>
          </a:p>
          <a:p>
            <a:pPr marL="0" lvl="1" indent="0" algn="just">
              <a:lnSpc>
                <a:spcPct val="90000"/>
              </a:lnSpc>
              <a:buNone/>
            </a:pPr>
            <a:endParaRPr lang="sl-SI" sz="2000" dirty="0"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2000" dirty="0" smtClean="0">
                <a:latin typeface="Calibri" pitchFamily="34" charset="0"/>
              </a:rPr>
              <a:t>Če umik privolitve, upravljavec </a:t>
            </a:r>
            <a:r>
              <a:rPr lang="sl-SI" sz="2000" u="sng" dirty="0" smtClean="0">
                <a:latin typeface="Calibri" pitchFamily="34" charset="0"/>
              </a:rPr>
              <a:t>ne more le enostavno „zamenjati pravno podlago“</a:t>
            </a:r>
            <a:r>
              <a:rPr lang="sl-SI" sz="2000" dirty="0" smtClean="0">
                <a:latin typeface="Calibri" pitchFamily="34" charset="0"/>
              </a:rPr>
              <a:t>, pač pa mora biti vsaka sprememba pravne podlage posamezniku sporočena po členu 13 in 14 ter generalno zahtevo po transparentnosti.   </a:t>
            </a:r>
            <a:endParaRPr lang="sl-SI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24744"/>
            <a:ext cx="8229600" cy="5040560"/>
          </a:xfrm>
        </p:spPr>
        <p:txBody>
          <a:bodyPr>
            <a:normAutofit fontScale="25000" lnSpcReduction="20000"/>
          </a:bodyPr>
          <a:lstStyle/>
          <a:p>
            <a:pPr marL="0" lvl="1" indent="0" algn="just">
              <a:lnSpc>
                <a:spcPct val="90000"/>
              </a:lnSpc>
              <a:buNone/>
            </a:pPr>
            <a:r>
              <a:rPr lang="sl-SI" sz="8000" dirty="0" smtClean="0">
                <a:solidFill>
                  <a:srgbClr val="FF0000"/>
                </a:solidFill>
                <a:latin typeface="Calibri" pitchFamily="34" charset="0"/>
              </a:rPr>
              <a:t>(b) potrebna za izvajanje pogodbe </a:t>
            </a:r>
            <a:r>
              <a:rPr lang="sl-SI" sz="8000" dirty="0" smtClean="0">
                <a:latin typeface="Calibri" pitchFamily="34" charset="0"/>
              </a:rPr>
              <a:t>ali</a:t>
            </a:r>
            <a:r>
              <a:rPr lang="sl-SI" sz="8000" dirty="0" smtClean="0">
                <a:solidFill>
                  <a:srgbClr val="FF0000"/>
                </a:solidFill>
                <a:latin typeface="Calibri" pitchFamily="34" charset="0"/>
              </a:rPr>
              <a:t> za izvajanje ukrepov na zahtevo posameznika pred</a:t>
            </a:r>
            <a:r>
              <a:rPr lang="sl-SI" sz="8000" dirty="0" smtClean="0">
                <a:latin typeface="Calibri" pitchFamily="34" charset="0"/>
              </a:rPr>
              <a:t> </a:t>
            </a:r>
            <a:r>
              <a:rPr lang="sl-SI" sz="8000" dirty="0" smtClean="0">
                <a:solidFill>
                  <a:srgbClr val="FF0000"/>
                </a:solidFill>
                <a:latin typeface="Calibri" pitchFamily="34" charset="0"/>
              </a:rPr>
              <a:t>sklenitvijo pogodbe </a:t>
            </a:r>
            <a:r>
              <a:rPr lang="sl-SI" sz="8000" dirty="0" smtClean="0">
                <a:latin typeface="Calibri" pitchFamily="34" charset="0"/>
              </a:rPr>
              <a:t>(ZVOP-1: čl. 9/3 in 10/2)</a:t>
            </a:r>
          </a:p>
          <a:p>
            <a:pPr marL="0" lvl="1" indent="0" algn="just">
              <a:lnSpc>
                <a:spcPct val="90000"/>
              </a:lnSpc>
              <a:buNone/>
            </a:pPr>
            <a:endParaRPr lang="sl-SI" sz="8000" dirty="0"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8000" dirty="0" smtClean="0">
                <a:latin typeface="Calibri" pitchFamily="34" charset="0"/>
              </a:rPr>
              <a:t>(c) potrebna </a:t>
            </a:r>
            <a:r>
              <a:rPr lang="sl-SI" sz="8000" dirty="0" smtClean="0">
                <a:solidFill>
                  <a:srgbClr val="FF0000"/>
                </a:solidFill>
                <a:latin typeface="Calibri" pitchFamily="34" charset="0"/>
              </a:rPr>
              <a:t>za izpolnitev zakonske obveznosti upravljavca</a:t>
            </a:r>
          </a:p>
          <a:p>
            <a:pPr marL="0" lvl="1" indent="0" algn="just">
              <a:lnSpc>
                <a:spcPct val="90000"/>
              </a:lnSpc>
              <a:buNone/>
            </a:pPr>
            <a:endParaRPr lang="sl-SI" sz="8000" dirty="0"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8000" dirty="0" smtClean="0">
                <a:latin typeface="Calibri" pitchFamily="34" charset="0"/>
              </a:rPr>
              <a:t>(d) potrebna </a:t>
            </a:r>
            <a:r>
              <a:rPr lang="sl-SI" sz="8000" dirty="0" smtClean="0">
                <a:solidFill>
                  <a:srgbClr val="FF0000"/>
                </a:solidFill>
                <a:latin typeface="Calibri" pitchFamily="34" charset="0"/>
              </a:rPr>
              <a:t>za zaščito življenjskih interesov </a:t>
            </a:r>
            <a:r>
              <a:rPr lang="sl-SI" sz="8000" u="sng" dirty="0" smtClean="0">
                <a:latin typeface="Calibri" pitchFamily="34" charset="0"/>
              </a:rPr>
              <a:t>posameznika</a:t>
            </a:r>
            <a:r>
              <a:rPr lang="sl-SI" sz="8000" dirty="0" smtClean="0">
                <a:latin typeface="Calibri" pitchFamily="34" charset="0"/>
              </a:rPr>
              <a:t> ali </a:t>
            </a:r>
            <a:r>
              <a:rPr lang="sl-SI" sz="8000" u="sng" dirty="0" smtClean="0">
                <a:latin typeface="Calibri" pitchFamily="34" charset="0"/>
              </a:rPr>
              <a:t>druge fizične osebe </a:t>
            </a:r>
            <a:r>
              <a:rPr lang="sl-SI" sz="8000" dirty="0" smtClean="0">
                <a:latin typeface="Calibri" pitchFamily="34" charset="0"/>
              </a:rPr>
              <a:t>(včasih tudi v javnem interesu: humanitarni nameni, spremljanje epidemij, izredne humanitarne razmere, naravne nesreče ....) (ZVOP-1: 12. čl.)  </a:t>
            </a:r>
          </a:p>
          <a:p>
            <a:pPr marL="0" lvl="1" indent="0" algn="just">
              <a:lnSpc>
                <a:spcPct val="90000"/>
              </a:lnSpc>
              <a:buNone/>
            </a:pPr>
            <a:endParaRPr lang="sl-SI" sz="8000" u="sng" dirty="0"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8000" dirty="0" smtClean="0">
                <a:latin typeface="Calibri" pitchFamily="34" charset="0"/>
              </a:rPr>
              <a:t>(e) potrebna </a:t>
            </a:r>
            <a:r>
              <a:rPr lang="sl-SI" sz="8000" dirty="0" smtClean="0">
                <a:solidFill>
                  <a:srgbClr val="FF0000"/>
                </a:solidFill>
                <a:latin typeface="Calibri" pitchFamily="34" charset="0"/>
              </a:rPr>
              <a:t>za opravljanje naloge v javnem interesu </a:t>
            </a:r>
            <a:r>
              <a:rPr lang="sl-SI" sz="8000" dirty="0" smtClean="0">
                <a:latin typeface="Calibri" pitchFamily="34" charset="0"/>
              </a:rPr>
              <a:t>ali pri izvajanju </a:t>
            </a:r>
            <a:r>
              <a:rPr lang="sl-SI" sz="8000" dirty="0" smtClean="0">
                <a:solidFill>
                  <a:srgbClr val="FF0000"/>
                </a:solidFill>
                <a:latin typeface="Calibri" pitchFamily="34" charset="0"/>
              </a:rPr>
              <a:t>javne oblasti</a:t>
            </a:r>
            <a:r>
              <a:rPr lang="sl-SI" sz="8000" dirty="0" smtClean="0">
                <a:latin typeface="Calibri" pitchFamily="34" charset="0"/>
              </a:rPr>
              <a:t>, dodeljene upravljavcu </a:t>
            </a:r>
          </a:p>
          <a:p>
            <a:pPr marL="0" lvl="1" indent="0" algn="just">
              <a:lnSpc>
                <a:spcPct val="90000"/>
              </a:lnSpc>
              <a:buNone/>
            </a:pPr>
            <a:endParaRPr lang="sl-SI" sz="8000" dirty="0"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8000" dirty="0" smtClean="0">
                <a:latin typeface="Calibri" pitchFamily="34" charset="0"/>
              </a:rPr>
              <a:t>(</a:t>
            </a:r>
            <a:r>
              <a:rPr lang="sl-SI" sz="8000" dirty="0">
                <a:latin typeface="Calibri" pitchFamily="34" charset="0"/>
              </a:rPr>
              <a:t>f) potrebna zaradi </a:t>
            </a:r>
            <a:r>
              <a:rPr lang="sl-SI" sz="8000" dirty="0">
                <a:solidFill>
                  <a:srgbClr val="FF0000"/>
                </a:solidFill>
                <a:latin typeface="Calibri" pitchFamily="34" charset="0"/>
              </a:rPr>
              <a:t>zakonitih interesov za katere si prizadeva </a:t>
            </a:r>
            <a:r>
              <a:rPr lang="sl-SI" sz="8000" u="sng" dirty="0">
                <a:solidFill>
                  <a:srgbClr val="FF0000"/>
                </a:solidFill>
                <a:latin typeface="Calibri" pitchFamily="34" charset="0"/>
              </a:rPr>
              <a:t>upravljavec ali 3. oseba</a:t>
            </a:r>
            <a:r>
              <a:rPr lang="sl-SI" sz="8000" dirty="0">
                <a:latin typeface="Calibri" pitchFamily="34" charset="0"/>
              </a:rPr>
              <a:t>, razen kadar </a:t>
            </a:r>
            <a:r>
              <a:rPr lang="sl-SI" sz="8000" u="sng" dirty="0">
                <a:latin typeface="Calibri" pitchFamily="34" charset="0"/>
              </a:rPr>
              <a:t>prevladajo interesi ali pravice posameznika</a:t>
            </a:r>
            <a:r>
              <a:rPr lang="sl-SI" sz="8000" dirty="0">
                <a:latin typeface="Calibri" pitchFamily="34" charset="0"/>
              </a:rPr>
              <a:t>, ki zahtevajo VOP, zlasti otrok. (ZVOP-1: </a:t>
            </a:r>
            <a:r>
              <a:rPr lang="sl-SI" sz="8000" dirty="0" smtClean="0">
                <a:latin typeface="Calibri" pitchFamily="34" charset="0"/>
              </a:rPr>
              <a:t>čl. 10/3) </a:t>
            </a:r>
            <a:endParaRPr lang="sl-SI" sz="8000" dirty="0"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endParaRPr lang="sl-SI" sz="8000" dirty="0"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8000" dirty="0" smtClean="0">
                <a:solidFill>
                  <a:schemeClr val="accent1"/>
                </a:solidFill>
                <a:latin typeface="Calibri" pitchFamily="34" charset="0"/>
              </a:rPr>
              <a:t>Točka (f) se </a:t>
            </a:r>
            <a:r>
              <a:rPr lang="sl-SI" sz="8000" u="sng" dirty="0">
                <a:solidFill>
                  <a:schemeClr val="accent1"/>
                </a:solidFill>
                <a:latin typeface="Calibri" pitchFamily="34" charset="0"/>
              </a:rPr>
              <a:t>NE uporablja za javne organe pri njihovih nalogah, ker mora zakonodajalec z zakonom </a:t>
            </a:r>
            <a:r>
              <a:rPr lang="sl-SI" sz="8000" dirty="0">
                <a:solidFill>
                  <a:schemeClr val="accent1"/>
                </a:solidFill>
                <a:latin typeface="Calibri" pitchFamily="34" charset="0"/>
              </a:rPr>
              <a:t>določiti podlago za obdelavo OP. </a:t>
            </a:r>
          </a:p>
          <a:p>
            <a:pPr marL="0" lvl="1" indent="0" algn="just">
              <a:lnSpc>
                <a:spcPct val="90000"/>
              </a:lnSpc>
              <a:buNone/>
            </a:pPr>
            <a:endParaRPr lang="sl-SI" sz="8000" dirty="0">
              <a:solidFill>
                <a:schemeClr val="accent1"/>
              </a:solidFill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r>
              <a:rPr lang="sl-SI" sz="8000" dirty="0">
                <a:solidFill>
                  <a:schemeClr val="accent1"/>
                </a:solidFill>
                <a:latin typeface="Calibri" pitchFamily="34" charset="0"/>
              </a:rPr>
              <a:t>Zakoniti interes upravljavca pomeni tudi obdelava </a:t>
            </a:r>
            <a:r>
              <a:rPr lang="sl-SI" sz="8000" dirty="0" smtClean="0">
                <a:solidFill>
                  <a:schemeClr val="accent1"/>
                </a:solidFill>
                <a:latin typeface="Calibri" pitchFamily="34" charset="0"/>
              </a:rPr>
              <a:t>OP, če je </a:t>
            </a:r>
            <a:r>
              <a:rPr lang="sl-SI" sz="8000" u="sng" dirty="0" smtClean="0">
                <a:solidFill>
                  <a:schemeClr val="accent1"/>
                </a:solidFill>
                <a:latin typeface="Calibri" pitchFamily="34" charset="0"/>
              </a:rPr>
              <a:t>nujno </a:t>
            </a:r>
            <a:r>
              <a:rPr lang="sl-SI" sz="8000" u="sng" dirty="0">
                <a:solidFill>
                  <a:schemeClr val="accent1"/>
                </a:solidFill>
                <a:latin typeface="Calibri" pitchFamily="34" charset="0"/>
              </a:rPr>
              <a:t>potrebna za preprečevanje zlorab</a:t>
            </a:r>
            <a:r>
              <a:rPr lang="sl-SI" sz="8000" dirty="0">
                <a:solidFill>
                  <a:schemeClr val="accent1"/>
                </a:solidFill>
                <a:latin typeface="Calibri" pitchFamily="34" charset="0"/>
              </a:rPr>
              <a:t>, </a:t>
            </a:r>
            <a:r>
              <a:rPr lang="sl-SI" sz="8000" dirty="0" smtClean="0">
                <a:solidFill>
                  <a:schemeClr val="accent1"/>
                </a:solidFill>
                <a:latin typeface="Calibri" pitchFamily="34" charset="0"/>
              </a:rPr>
              <a:t>ali  </a:t>
            </a:r>
            <a:r>
              <a:rPr lang="sl-SI" sz="8000" b="1" u="sng" dirty="0">
                <a:solidFill>
                  <a:schemeClr val="accent1"/>
                </a:solidFill>
                <a:latin typeface="Calibri" pitchFamily="34" charset="0"/>
              </a:rPr>
              <a:t>za neposredno trženje</a:t>
            </a:r>
            <a:r>
              <a:rPr lang="sl-SI" sz="8000" b="1" dirty="0">
                <a:solidFill>
                  <a:schemeClr val="accent1"/>
                </a:solidFill>
                <a:latin typeface="Calibri" pitchFamily="34" charset="0"/>
              </a:rPr>
              <a:t>! ----</a:t>
            </a:r>
            <a:r>
              <a:rPr lang="sl-SI" sz="8000" b="1" dirty="0">
                <a:solidFill>
                  <a:schemeClr val="accent1"/>
                </a:solidFill>
                <a:latin typeface="Calibri" pitchFamily="34" charset="0"/>
                <a:sym typeface="Wingdings" panose="05000000000000000000" pitchFamily="2" charset="2"/>
              </a:rPr>
              <a:t>&gt;</a:t>
            </a:r>
            <a:endParaRPr lang="sl-SI" sz="8000" b="1" dirty="0">
              <a:solidFill>
                <a:schemeClr val="accent1"/>
              </a:solidFill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endParaRPr lang="sl-SI" sz="3300" dirty="0" smtClean="0">
              <a:latin typeface="Calibri" pitchFamily="34" charset="0"/>
            </a:endParaRPr>
          </a:p>
          <a:p>
            <a:pPr marL="0" lvl="1" indent="0" algn="just">
              <a:lnSpc>
                <a:spcPct val="90000"/>
              </a:lnSpc>
              <a:buNone/>
            </a:pPr>
            <a:endParaRPr lang="sl-SI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4382</TotalTime>
  <Words>5102</Words>
  <Application>Microsoft Office PowerPoint</Application>
  <PresentationFormat>Diaprojekcija na zaslonu (4:3)</PresentationFormat>
  <Paragraphs>606</Paragraphs>
  <Slides>65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65</vt:i4>
      </vt:variant>
    </vt:vector>
  </HeadingPairs>
  <TitlesOfParts>
    <vt:vector size="66" baseType="lpstr">
      <vt:lpstr>Officeova tema</vt:lpstr>
      <vt:lpstr>   Nova Splošna uredba o varstvu osebnih podatkov - (EU) 2016/679 (GDPR)  Mojca Prelesnik, univ. dipl. prav. informacijska pooblaščenka 11. december 2018     </vt:lpstr>
      <vt:lpstr>PowerPointova predstavitev</vt:lpstr>
      <vt:lpstr>Uporaba GDPR </vt:lpstr>
      <vt:lpstr>Ozemeljska veljavnost GDPR</vt:lpstr>
      <vt:lpstr>Zakonitost obdelave (6.čl.)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                                        Obdelava posebnih vrst OP (1. odst. 9. čl.) </vt:lpstr>
      <vt:lpstr>                                                       (2., 4. odst. 9. čl.) – prepoved obdelave pa ne velja, če: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Vzorec evidence dejavnosti obdelav – ZA UPRAVLJAVCE</vt:lpstr>
      <vt:lpstr>Vzorec evidence dejavnosti obdelav – ZA OBDELOVALCE</vt:lpstr>
      <vt:lpstr>EVIDENCA UPORABE VIDEONADZORNEGA SISTEMA</vt:lpstr>
      <vt:lpstr>          Sodbe sodišča EU – kaj vse je zbirka OP?</vt:lpstr>
      <vt:lpstr>          </vt:lpstr>
      <vt:lpstr>         Pooblaščena oseba za VOP</vt:lpstr>
      <vt:lpstr>PowerPointova predstavitev</vt:lpstr>
      <vt:lpstr>PowerPointova predstavitev</vt:lpstr>
      <vt:lpstr>                             „VELIK OBSEG“</vt:lpstr>
      <vt:lpstr>                                                        </vt:lpstr>
      <vt:lpstr>PowerPointova predstavitev</vt:lpstr>
      <vt:lpstr>Varovan položaj DPO</vt:lpstr>
      <vt:lpstr>                                                                                                Nasprotje interesov (38. člen)  </vt:lpstr>
      <vt:lpstr>PowerPointova predstavitev</vt:lpstr>
      <vt:lpstr>                                                                    </vt:lpstr>
      <vt:lpstr>   Ocena učinka v zvezi z varstvom podatkov PIA (35. čl) </vt:lpstr>
      <vt:lpstr>PowerPointova predstavitev</vt:lpstr>
      <vt:lpstr>Primer PIA-e:  Obrazec ocene učinkov v zvezi z VOP  (priloga k Uredbi o brezpilotnih letalnikih – poslati IP)</vt:lpstr>
      <vt:lpstr>Nabor OP, ki bodo zajeti, shranjeni ali drugače obdelani</vt:lpstr>
      <vt:lpstr>Sorazmernost - najmanjši obseg podatkov Za zmanjšanje obsega zbranih OP bomo uporabili naslednje postopke in ukrepe (označi ustrezno):</vt:lpstr>
      <vt:lpstr>Kako se najbolje izognemo kršitvam?</vt:lpstr>
      <vt:lpstr>Predhodno posvetovanje z IP (36. čl.)</vt:lpstr>
      <vt:lpstr>                                                                      „Pod”-obdelovalec (28. čl.) </vt:lpstr>
      <vt:lpstr>                                                                                         Pravice posameznika (12. čl. in nasl.) </vt:lpstr>
      <vt:lpstr>PowerPointova predstavitev</vt:lpstr>
      <vt:lpstr>OBVESTILO POSAMEZNIKOM PO 13. ČLENU SPLOŠNE UREDBE O VARSTVU PODATKOV (GDPR) GLEDE OBDELAVE OSEBNIH PODATKOV </vt:lpstr>
      <vt:lpstr>OBVESTILO POSAMEZNIKOM PO 13. ČLENU SPLOŠNE UREDBE O VARSTVU PODATKOV (GDPR) GLEDE OBDELAVE OSEBNIH PODATKOV </vt:lpstr>
      <vt:lpstr>Zahteva za seznanitev z lastnimi osebnimi podatki</vt:lpstr>
      <vt:lpstr>Zahteva za seznanitev z lastnimi osebnimi podatki</vt:lpstr>
      <vt:lpstr>PowerPointova predstavitev</vt:lpstr>
      <vt:lpstr>PowerPointova predstavitev</vt:lpstr>
      <vt:lpstr>                  Obvestilo o kršitvi VOP (33., 34. čl.)</vt:lpstr>
      <vt:lpstr>URADNO OBVESTILO O KRŠITVI VARNOSTI OSEBNIH PODATKOV</vt:lpstr>
      <vt:lpstr>GDPR koraki</vt:lpstr>
      <vt:lpstr>PowerPointova predstavitev</vt:lpstr>
      <vt:lpstr>PowerPointova predstavitev</vt:lpstr>
      <vt:lpstr>ŠE NEKAJ MITOV IN NERESNIC O GDPR </vt:lpstr>
      <vt:lpstr>  1. mit: “NA ZAHTEVO POSAMEZNIKA BOMO SEDAJ MORALI IZBRISATI VSE NJEGOVE OP“</vt:lpstr>
      <vt:lpstr>    2. mit: „VEDNO BOM LAHKO DOBIL  E-VERZIJO SVOJIH OP”</vt:lpstr>
      <vt:lpstr>                                3. mit: „PROFILIRANJE                                                                                  NE BO DOVOLJENO“</vt:lpstr>
      <vt:lpstr>                  4. mit: „VSI UPRAVLJAVCI BODO MORALI IMETI DPO“</vt:lpstr>
      <vt:lpstr>                   5. mit: „ZA VSE KRŠITVE BOMO DOBILI                      20 MILIONSKO KAZEN“</vt:lpstr>
      <vt:lpstr>PowerPointova predstavitev</vt:lpstr>
      <vt:lpstr>PowerPointova predstavitev</vt:lpstr>
      <vt:lpstr>PowerPointova predstavitev</vt:lpstr>
      <vt:lpstr>Hvala za pozornost Hvala za pozornost!   gp.ip@ip-rs.si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...</dc:creator>
  <cp:lastModifiedBy>riko</cp:lastModifiedBy>
  <cp:revision>340</cp:revision>
  <dcterms:created xsi:type="dcterms:W3CDTF">2016-03-30T09:09:10Z</dcterms:created>
  <dcterms:modified xsi:type="dcterms:W3CDTF">2018-11-29T14:33:34Z</dcterms:modified>
</cp:coreProperties>
</file>