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3" r:id="rId5"/>
    <p:sldId id="270" r:id="rId6"/>
    <p:sldId id="271" r:id="rId7"/>
    <p:sldId id="261" r:id="rId8"/>
    <p:sldId id="264" r:id="rId9"/>
    <p:sldId id="266" r:id="rId10"/>
    <p:sldId id="258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49D04E-0B69-4C35-9595-0CD7A3EAA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AE49463-4A19-491F-8DFC-9B2B58FDB8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7A093CE-39B8-47BB-99E9-9B1F690BA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B3B2-F8EC-432B-94E3-C637FFF34114}" type="datetimeFigureOut">
              <a:rPr lang="sl-SI" smtClean="0"/>
              <a:t>30. 05. 2022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5FB33DC-7716-4FAB-849A-7B91E9A49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FBA64A8-5D52-44A6-85A3-8DE68873B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7A18-D459-4D59-9AA3-0039E40BD4D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498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EA4694-D1F6-47E2-86B9-ABA86D8A2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383FBE95-6310-4B9C-ACFE-4B96621AC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1AEBD3C-A021-4B22-BC72-E7E15398D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B3B2-F8EC-432B-94E3-C637FFF34114}" type="datetimeFigureOut">
              <a:rPr lang="sl-SI" smtClean="0"/>
              <a:t>30. 05. 2022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FC6959D-C1B0-46BC-8663-27557FC35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1D4BFB6-51B4-4E0B-ACD2-CBAF8AD1B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7A18-D459-4D59-9AA3-0039E40BD4D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4299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A0E0A219-FA46-4C2A-8270-147345C88B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DEBDDE95-D7DC-49DC-8421-F017A8B34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B6A8A1C-33CF-4356-8551-06BC76936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B3B2-F8EC-432B-94E3-C637FFF34114}" type="datetimeFigureOut">
              <a:rPr lang="sl-SI" smtClean="0"/>
              <a:t>30. 05. 2022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B39CA4B-B9D2-4225-ABE4-B538591C5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64EDD31-CC8E-4015-BAFF-22203D1DB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7A18-D459-4D59-9AA3-0039E40BD4D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603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1327AF-5D6F-4A99-8D92-C6A3B3732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7196C47-099E-4007-845E-C9FF8BCCD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C82A8D2-2B96-429E-B7DA-B9795FB92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B3B2-F8EC-432B-94E3-C637FFF34114}" type="datetimeFigureOut">
              <a:rPr lang="sl-SI" smtClean="0"/>
              <a:t>30. 05. 2022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385C25F-4BE0-413A-B9C2-40B44977B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D8FDB12-6EFA-4054-918A-BB08DC4F4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7A18-D459-4D59-9AA3-0039E40BD4D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381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A385E0-CBE5-48D2-8DC4-BED36B0F7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0B96007-955F-4A44-8A89-20513BE5B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0CD03C2-37F0-4E2E-AE10-EA264528C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B3B2-F8EC-432B-94E3-C637FFF34114}" type="datetimeFigureOut">
              <a:rPr lang="sl-SI" smtClean="0"/>
              <a:t>30. 05. 2022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8A3CC8D-B0F2-418C-90C3-FC85862C8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0D97654-F1DD-4205-80B1-EB8C457E2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7A18-D459-4D59-9AA3-0039E40BD4D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0432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ED51B0-E4BC-4BB6-A7AD-5A8962979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06E3D49-CB59-4738-B5D7-1EB31A87AF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F7E982E-CE3A-48A9-8043-B0FA288AC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F46A473-E38F-406C-A937-E21708158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B3B2-F8EC-432B-94E3-C637FFF34114}" type="datetimeFigureOut">
              <a:rPr lang="sl-SI" smtClean="0"/>
              <a:t>30. 05. 2022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69D9278-CD5E-4C58-A921-C2AC823D2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A7086ABF-5873-4B4A-9CB1-10F7C242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7A18-D459-4D59-9AA3-0039E40BD4D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026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33C9A3-7307-4E57-9A65-860995F9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033684F-8E6C-460E-A1D6-92996005A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64CC7A1-7293-4FF7-B143-F6490B6E8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608CD2EB-4CDB-4D32-A153-DB5ABEC198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1FAFDBF8-BB02-4FA0-A73D-EB92C33CB4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914E3F57-2CCF-4739-AC8F-CB6EE45E9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B3B2-F8EC-432B-94E3-C637FFF34114}" type="datetimeFigureOut">
              <a:rPr lang="sl-SI" smtClean="0"/>
              <a:t>30. 05. 2022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32379684-99B2-49B1-87B4-B74585316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E61056CD-A30E-46F3-A5C8-516E68FD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7A18-D459-4D59-9AA3-0039E40BD4D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5670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E5C9A9-3EDA-428D-8C6E-C8DAE03EE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A77BC850-2463-4A20-A5E7-D469E2D89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B3B2-F8EC-432B-94E3-C637FFF34114}" type="datetimeFigureOut">
              <a:rPr lang="sl-SI" smtClean="0"/>
              <a:t>30. 05. 2022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CC22FE92-5393-4B99-B05E-3AE70FDA9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FF128618-517E-49BD-AC79-80B309D8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7A18-D459-4D59-9AA3-0039E40BD4D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517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0341C4F3-555B-4327-B0AD-6E27867E8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B3B2-F8EC-432B-94E3-C637FFF34114}" type="datetimeFigureOut">
              <a:rPr lang="sl-SI" smtClean="0"/>
              <a:t>30. 05. 2022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3F23A5AE-1518-43C6-A2B4-B4603D2E5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CABE37B7-BEDC-43CE-A6FB-6441DCC86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7A18-D459-4D59-9AA3-0039E40BD4D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3223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DA6C6B-6D1B-4574-9A28-30A57821F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F31EE5B-D6B6-4443-969F-AE3BE03EA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FD78C62-BCB4-40F2-8732-6FC8D739E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F9B0327-818D-4AC7-A188-9B8EC8CC2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B3B2-F8EC-432B-94E3-C637FFF34114}" type="datetimeFigureOut">
              <a:rPr lang="sl-SI" smtClean="0"/>
              <a:t>30. 05. 2022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76DDD1B-430C-4CC3-AEED-4028C211E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D509A94-9894-46FA-88C2-83C59E9B6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7A18-D459-4D59-9AA3-0039E40BD4D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7741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1DD50E-CC15-45B7-B39E-2D604EFEE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0406A49D-E3F4-467D-B2C5-8677B512AE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06D088D0-8E38-4E09-B84A-30C9075B1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67790E5-2040-4DD9-B4FE-51716A4EF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B3B2-F8EC-432B-94E3-C637FFF34114}" type="datetimeFigureOut">
              <a:rPr lang="sl-SI" smtClean="0"/>
              <a:t>30. 05. 2022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6D68E35-3161-472B-A066-0BF148E72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C3454FE-E462-40EB-9AAF-38B63F447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7A18-D459-4D59-9AA3-0039E40BD4D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4228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C2C8D773-469C-495E-A4F0-88D36F8A1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6A4AD5A-0352-4818-87AF-47478DD3D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0678AED-D206-4605-B813-FAC90E7870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9B3B2-F8EC-432B-94E3-C637FFF34114}" type="datetimeFigureOut">
              <a:rPr lang="sl-SI" smtClean="0"/>
              <a:t>30. 05. 2022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35DC1DB-B956-43CF-AA34-8EC7554E1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2504149-836A-4B99-8290-CFAFF54B8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27A18-D459-4D59-9AA3-0039E40BD4D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960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A59BB5-F663-4A59-8762-A653B359F4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Predstavitev sevniških ustvarjalk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127F12E-DAC2-4DE0-8EFB-512A8AD6FB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JERNEJA KAJA BALOG, scenaristka in dramaturginja</a:t>
            </a:r>
          </a:p>
          <a:p>
            <a:r>
              <a:rPr lang="sl-SI" dirty="0"/>
              <a:t>MAJA KRIŽNIK, režiserka in dramaturginja</a:t>
            </a:r>
          </a:p>
          <a:p>
            <a:r>
              <a:rPr lang="sl-SI" dirty="0"/>
              <a:t>PIA VATOVEC DIRNBEK, scenaristka in dramaturginja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DC4354-49D6-407A-9D40-B65849555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256" y="165891"/>
            <a:ext cx="1248629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51C7E93C-EA3A-46B7-BC63-4C0F02663DCE}"/>
              </a:ext>
            </a:extLst>
          </p:cNvPr>
          <p:cNvSpPr txBox="1"/>
          <p:nvPr/>
        </p:nvSpPr>
        <p:spPr>
          <a:xfrm>
            <a:off x="1979720" y="641923"/>
            <a:ext cx="70111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b="1" i="0" dirty="0">
                <a:effectLst/>
                <a:latin typeface="Arial" panose="020B0604020202020204" pitchFamily="34" charset="0"/>
              </a:rPr>
              <a:t>DRUŠTVO</a:t>
            </a:r>
            <a:br>
              <a:rPr lang="sl-SI" dirty="0"/>
            </a:br>
            <a:r>
              <a:rPr lang="sl-SI" b="1" i="0" dirty="0">
                <a:effectLst/>
                <a:latin typeface="Arial" panose="020B0604020202020204" pitchFamily="34" charset="0"/>
              </a:rPr>
              <a:t>UNIVERZA ZA TRETJE ŽIVLJENJSKO OBDOBJE SEVNICA</a:t>
            </a:r>
            <a:endParaRPr lang="sl-SI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30AAADE7-C4A5-4A46-B54F-36DC36A1B9E7}"/>
              </a:ext>
            </a:extLst>
          </p:cNvPr>
          <p:cNvSpPr txBox="1"/>
          <p:nvPr/>
        </p:nvSpPr>
        <p:spPr>
          <a:xfrm>
            <a:off x="2760955" y="5903650"/>
            <a:ext cx="696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31. MAJ 2022</a:t>
            </a:r>
          </a:p>
        </p:txBody>
      </p:sp>
    </p:spTree>
    <p:extLst>
      <p:ext uri="{BB962C8B-B14F-4D97-AF65-F5344CB8AC3E}">
        <p14:creationId xmlns:p14="http://schemas.microsoft.com/office/powerpoint/2010/main" val="2699826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45EDF4-4644-40A3-B0F3-3C091BA6F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PIA VATOVEC DIRNBEK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92A89091-10C8-4B1C-B6E1-8EDD17C51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564447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BEB20615-572E-41EC-A5A1-4B81A071E23B}"/>
              </a:ext>
            </a:extLst>
          </p:cNvPr>
          <p:cNvSpPr txBox="1"/>
          <p:nvPr/>
        </p:nvSpPr>
        <p:spPr>
          <a:xfrm>
            <a:off x="692458" y="621437"/>
            <a:ext cx="10733103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l-SI" sz="2800" b="1" dirty="0">
                <a:effectLst/>
                <a:latin typeface="Myriad Pro"/>
                <a:ea typeface="Times New Roman" panose="02020603050405020304" pitchFamily="18" charset="0"/>
              </a:rPr>
              <a:t>Pia Vatovec </a:t>
            </a:r>
            <a:r>
              <a:rPr lang="sl-SI" sz="2800" b="1" dirty="0" err="1">
                <a:effectLst/>
                <a:latin typeface="Myriad Pro"/>
                <a:ea typeface="Times New Roman" panose="02020603050405020304" pitchFamily="18" charset="0"/>
              </a:rPr>
              <a:t>Dirnbek</a:t>
            </a:r>
            <a:r>
              <a:rPr lang="sl-SI" sz="2800" b="1" dirty="0">
                <a:effectLst/>
                <a:latin typeface="Myriad Pro"/>
                <a:ea typeface="Times New Roman" panose="02020603050405020304" pitchFamily="18" charset="0"/>
              </a:rPr>
              <a:t> (1993)</a:t>
            </a:r>
          </a:p>
          <a:p>
            <a:pPr algn="just"/>
            <a:r>
              <a:rPr lang="sl-SI" sz="2200" dirty="0">
                <a:effectLst/>
                <a:latin typeface="Myriad Pro"/>
                <a:ea typeface="Times New Roman" panose="02020603050405020304" pitchFamily="18" charset="0"/>
              </a:rPr>
              <a:t>je leta 2016 z odliko diplomirala iz Dramaturgije in scenskih umetnosti na </a:t>
            </a:r>
            <a:r>
              <a:rPr lang="sl-SI" sz="2200" spc="-25" dirty="0">
                <a:solidFill>
                  <a:srgbClr val="000000"/>
                </a:solidFill>
                <a:effectLst/>
                <a:latin typeface="Myriad Pro"/>
                <a:ea typeface="Times New Roman" panose="02020603050405020304" pitchFamily="18" charset="0"/>
              </a:rPr>
              <a:t>Akademiji za gledališče, </a:t>
            </a:r>
            <a:r>
              <a:rPr lang="sl-SI" sz="2200" spc="-10" dirty="0">
                <a:solidFill>
                  <a:srgbClr val="000000"/>
                </a:solidFill>
                <a:effectLst/>
                <a:latin typeface="Myriad Pro"/>
                <a:ea typeface="Times New Roman" panose="02020603050405020304" pitchFamily="18" charset="0"/>
              </a:rPr>
              <a:t>radio, film in televizijo (Univerza v Ljubljani) </a:t>
            </a:r>
            <a:r>
              <a:rPr lang="sl-SI" sz="2200" dirty="0">
                <a:effectLst/>
                <a:latin typeface="Myriad Pro"/>
                <a:ea typeface="Times New Roman" panose="02020603050405020304" pitchFamily="18" charset="0"/>
              </a:rPr>
              <a:t>ter za svoje diplomsko delo prejela študentsko Prešernovo nagrado, nato pa je tam zaključila še magistrski program na področju Umetnosti giba. </a:t>
            </a:r>
            <a:endParaRPr lang="sl-SI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sl-SI" sz="2200" dirty="0">
                <a:effectLst/>
                <a:latin typeface="Myriad Pro"/>
                <a:ea typeface="Times New Roman" panose="02020603050405020304" pitchFamily="18" charset="0"/>
              </a:rPr>
              <a:t> </a:t>
            </a:r>
            <a:endParaRPr lang="sl-SI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sl-SI" sz="2200" dirty="0">
                <a:effectLst/>
                <a:latin typeface="Myriad Pro"/>
                <a:ea typeface="Times New Roman" panose="02020603050405020304" pitchFamily="18" charset="0"/>
              </a:rPr>
              <a:t>Deluje kot dramaturginja, dramatičarka (na Tednu slovenske drame 2016 je prejela nagrado za mladega dramatika), v zadnjem času pa predvsem kot televizijska in filmska scenaristka – je soavtorica scenarijev za filme (</a:t>
            </a:r>
            <a:r>
              <a:rPr lang="sl-SI" sz="2200" i="1" dirty="0">
                <a:effectLst/>
                <a:latin typeface="Myriad Pro"/>
                <a:ea typeface="SimSun;宋体"/>
              </a:rPr>
              <a:t>Na novo</a:t>
            </a:r>
            <a:r>
              <a:rPr lang="sl-SI" sz="2200" dirty="0">
                <a:effectLst/>
                <a:latin typeface="Myriad Pro"/>
                <a:ea typeface="SimSun;宋体"/>
              </a:rPr>
              <a:t> </a:t>
            </a:r>
            <a:r>
              <a:rPr lang="sl-SI" sz="2200" dirty="0">
                <a:effectLst/>
                <a:latin typeface="Myriad Pro"/>
                <a:ea typeface="Times New Roman" panose="02020603050405020304" pitchFamily="18" charset="0"/>
              </a:rPr>
              <a:t>režiserke Eme Muc in </a:t>
            </a:r>
            <a:r>
              <a:rPr lang="sl-SI" sz="2200" i="1" dirty="0">
                <a:effectLst/>
                <a:latin typeface="Myriad Pro"/>
                <a:ea typeface="SimSun;宋体"/>
              </a:rPr>
              <a:t>Šum</a:t>
            </a:r>
            <a:r>
              <a:rPr lang="sl-SI" sz="2200" dirty="0">
                <a:effectLst/>
                <a:latin typeface="Myriad Pro"/>
                <a:ea typeface="SimSun;宋体"/>
              </a:rPr>
              <a:t> </a:t>
            </a:r>
            <a:r>
              <a:rPr lang="sl-SI" sz="2200" dirty="0">
                <a:effectLst/>
                <a:latin typeface="Myriad Pro"/>
                <a:ea typeface="Times New Roman" panose="02020603050405020304" pitchFamily="18" charset="0"/>
              </a:rPr>
              <a:t>režiserke Ize Skok) ter televizijske serije (</a:t>
            </a:r>
            <a:r>
              <a:rPr lang="sl-SI" sz="2200" i="1" dirty="0">
                <a:effectLst/>
                <a:latin typeface="Myriad Pro"/>
                <a:ea typeface="SimSun;宋体"/>
              </a:rPr>
              <a:t>Reka ljubezni</a:t>
            </a:r>
            <a:r>
              <a:rPr lang="sl-SI" sz="2200" dirty="0">
                <a:effectLst/>
                <a:latin typeface="Myriad Pro"/>
                <a:ea typeface="SimSun;宋体"/>
              </a:rPr>
              <a:t>, </a:t>
            </a:r>
            <a:r>
              <a:rPr lang="sl-SI" sz="2200" i="1" dirty="0">
                <a:effectLst/>
                <a:latin typeface="Myriad Pro"/>
                <a:ea typeface="SimSun;宋体"/>
              </a:rPr>
              <a:t>Garderoba, </a:t>
            </a:r>
            <a:r>
              <a:rPr lang="sl-SI" sz="2200" i="1" dirty="0" err="1">
                <a:effectLst/>
                <a:latin typeface="Myriad Pro"/>
                <a:ea typeface="SimSun;宋体"/>
              </a:rPr>
              <a:t>Sekirca</a:t>
            </a:r>
            <a:r>
              <a:rPr lang="sl-SI" sz="2200" i="1" dirty="0">
                <a:effectLst/>
                <a:latin typeface="Myriad Pro"/>
                <a:ea typeface="SimSun;宋体"/>
              </a:rPr>
              <a:t> v med</a:t>
            </a:r>
            <a:r>
              <a:rPr lang="sl-SI" sz="2200" dirty="0">
                <a:effectLst/>
                <a:latin typeface="Myriad Pro"/>
                <a:ea typeface="SimSun;宋体"/>
              </a:rPr>
              <a:t>).</a:t>
            </a:r>
            <a:r>
              <a:rPr lang="sl-SI" sz="2200" dirty="0">
                <a:effectLst/>
                <a:latin typeface="Myriad Pro"/>
                <a:ea typeface="Times New Roman" panose="02020603050405020304" pitchFamily="18" charset="0"/>
              </a:rPr>
              <a:t> Kot dramaturška svetovalka je sodelovala pri pripravi scenarija za celovečerni film </a:t>
            </a:r>
            <a:r>
              <a:rPr lang="sl-SI" sz="2200" i="1" dirty="0" err="1">
                <a:effectLst/>
                <a:latin typeface="Myriad Pro"/>
                <a:ea typeface="SimSun;宋体"/>
              </a:rPr>
              <a:t>Sanremo</a:t>
            </a:r>
            <a:r>
              <a:rPr lang="sl-SI" sz="2200" dirty="0">
                <a:effectLst/>
                <a:latin typeface="Myriad Pro"/>
                <a:ea typeface="SimSun;宋体"/>
              </a:rPr>
              <a:t> </a:t>
            </a:r>
            <a:r>
              <a:rPr lang="sl-SI" sz="2200" dirty="0">
                <a:effectLst/>
                <a:latin typeface="Myriad Pro"/>
                <a:ea typeface="Times New Roman" panose="02020603050405020304" pitchFamily="18" charset="0"/>
              </a:rPr>
              <a:t>avtorja Miroslava Mandića, v vlogi </a:t>
            </a:r>
            <a:r>
              <a:rPr lang="sl-SI" sz="2200" dirty="0" err="1">
                <a:effectLst/>
                <a:latin typeface="Myriad Pro"/>
                <a:ea typeface="SimSun;宋体"/>
              </a:rPr>
              <a:t>script</a:t>
            </a:r>
            <a:r>
              <a:rPr lang="sl-SI" sz="2200" dirty="0">
                <a:effectLst/>
                <a:latin typeface="Myriad Pro"/>
                <a:ea typeface="SimSun;宋体"/>
              </a:rPr>
              <a:t> </a:t>
            </a:r>
            <a:r>
              <a:rPr lang="sl-SI" sz="2200" dirty="0" err="1">
                <a:effectLst/>
                <a:latin typeface="Myriad Pro"/>
                <a:ea typeface="SimSun;宋体"/>
              </a:rPr>
              <a:t>doctorja</a:t>
            </a:r>
            <a:r>
              <a:rPr lang="sl-SI" sz="2200" dirty="0">
                <a:effectLst/>
                <a:latin typeface="Myriad Pro"/>
                <a:ea typeface="SimSun;宋体"/>
              </a:rPr>
              <a:t> </a:t>
            </a:r>
            <a:r>
              <a:rPr lang="sl-SI" sz="2200" dirty="0">
                <a:effectLst/>
                <a:latin typeface="Myriad Pro"/>
                <a:ea typeface="Times New Roman" panose="02020603050405020304" pitchFamily="18" charset="0"/>
              </a:rPr>
              <a:t>pa je bila udeležena pri komični seriji </a:t>
            </a:r>
            <a:r>
              <a:rPr lang="sl-SI" sz="2200" i="1" dirty="0">
                <a:effectLst/>
                <a:latin typeface="Myriad Pro"/>
                <a:ea typeface="SimSun;宋体"/>
              </a:rPr>
              <a:t>LP, Lena</a:t>
            </a:r>
            <a:r>
              <a:rPr lang="sl-SI" sz="2200" dirty="0">
                <a:effectLst/>
                <a:latin typeface="Myriad Pro"/>
                <a:ea typeface="Times New Roman" panose="02020603050405020304" pitchFamily="18" charset="0"/>
              </a:rPr>
              <a:t>, predvajani na spletnem portalu VOYO.</a:t>
            </a:r>
            <a:endParaRPr lang="sl-SI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l-SI" sz="2200" spc="-25" dirty="0">
                <a:solidFill>
                  <a:srgbClr val="000000"/>
                </a:solidFill>
                <a:effectLst/>
                <a:latin typeface="Myriad Pro"/>
                <a:ea typeface="Times New Roman" panose="02020603050405020304" pitchFamily="18" charset="0"/>
              </a:rPr>
              <a:t> </a:t>
            </a:r>
            <a:endParaRPr lang="sl-SI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l-SI" sz="2200" spc="-25" dirty="0">
                <a:solidFill>
                  <a:srgbClr val="000000"/>
                </a:solidFill>
                <a:effectLst/>
                <a:latin typeface="Myriad Pro"/>
                <a:ea typeface="Times New Roman" panose="02020603050405020304" pitchFamily="18" charset="0"/>
              </a:rPr>
              <a:t> </a:t>
            </a:r>
            <a:endParaRPr lang="sl-SI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l-SI" sz="22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 </a:t>
            </a:r>
            <a:endParaRPr lang="sl-SI" sz="22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SimSun;宋体"/>
              <a:cs typeface="Mangal" panose="02040503050203030202" pitchFamily="18" charset="0"/>
            </a:endParaRPr>
          </a:p>
          <a:p>
            <a:r>
              <a:rPr lang="sl-SI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07800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2B92A1F-2549-4A15-AF95-4944A601F9B6}"/>
              </a:ext>
            </a:extLst>
          </p:cNvPr>
          <p:cNvSpPr txBox="1"/>
          <p:nvPr/>
        </p:nvSpPr>
        <p:spPr>
          <a:xfrm>
            <a:off x="550415" y="790113"/>
            <a:ext cx="1093728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90170"/>
            <a:r>
              <a:rPr lang="sl-SI" sz="2200" b="1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FILMOGRAFIJA, </a:t>
            </a:r>
            <a:r>
              <a:rPr lang="sl-SI" sz="22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scenaristka, dramaturška svetovalka in </a:t>
            </a:r>
            <a:r>
              <a:rPr lang="sl-SI" sz="22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scrip</a:t>
            </a:r>
            <a:r>
              <a:rPr lang="sl-SI" sz="22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</a:t>
            </a:r>
            <a:r>
              <a:rPr lang="sl-SI" sz="22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doctor</a:t>
            </a:r>
            <a:endParaRPr lang="sl-SI" sz="22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SimSun;宋体"/>
              <a:cs typeface="Mangal" panose="02040503050203030202" pitchFamily="18" charset="0"/>
            </a:endParaRPr>
          </a:p>
          <a:p>
            <a:pPr marR="90170"/>
            <a:r>
              <a:rPr lang="sl-SI" sz="22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 </a:t>
            </a:r>
            <a:endParaRPr lang="sl-SI" sz="22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SimSun;宋体"/>
              <a:cs typeface="Mangal" panose="02040503050203030202" pitchFamily="18" charset="0"/>
            </a:endParaRPr>
          </a:p>
          <a:p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2022	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Sekirca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v med – 2. 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sezona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televizijske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nadaljevanke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(75 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epizod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) </a:t>
            </a:r>
            <a:r>
              <a:rPr lang="en-GB" sz="2000" dirty="0">
                <a:solidFill>
                  <a:srgbClr val="000000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| 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režija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Nejc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Levstik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in 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Jaka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Šuligoj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, 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Perfo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	</a:t>
            </a:r>
            <a:r>
              <a:rPr lang="en-GB" sz="2000" dirty="0">
                <a:solidFill>
                  <a:srgbClr val="000000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|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</a:t>
            </a:r>
            <a:r>
              <a:rPr lang="sl-SI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soscenaristka</a:t>
            </a:r>
            <a:endParaRPr lang="sl-SI" sz="20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SimSun;宋体"/>
              <a:cs typeface="Mangal" panose="02040503050203030202" pitchFamily="18" charset="0"/>
            </a:endParaRPr>
          </a:p>
          <a:p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2021	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Sekirca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v med – 1. 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sezona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televizijske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nadaljevanke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(75 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epizod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) </a:t>
            </a:r>
            <a:r>
              <a:rPr lang="en-GB" sz="2000" dirty="0">
                <a:solidFill>
                  <a:srgbClr val="000000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| 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režija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Jaka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Šuligoj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, 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Perfo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	</a:t>
            </a:r>
            <a:r>
              <a:rPr lang="en-GB" sz="2000" dirty="0">
                <a:solidFill>
                  <a:srgbClr val="000000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|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</a:t>
            </a:r>
            <a:r>
              <a:rPr lang="sl-SI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soscenaristka</a:t>
            </a:r>
            <a:endParaRPr lang="sl-SI" sz="20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SimSun;宋体"/>
              <a:cs typeface="Mangal" panose="02040503050203030202" pitchFamily="18" charset="0"/>
            </a:endParaRPr>
          </a:p>
          <a:p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2020	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Sanremo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| 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režija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Miroslav 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Mandić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, 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Filmostovje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|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</a:t>
            </a:r>
            <a:r>
              <a:rPr lang="sl-SI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dramaturška svetovalka</a:t>
            </a:r>
            <a:endParaRPr lang="sl-SI" sz="20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SimSun;宋体"/>
              <a:cs typeface="Mangal" panose="02040503050203030202" pitchFamily="18" charset="0"/>
            </a:endParaRPr>
          </a:p>
          <a:p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2018	</a:t>
            </a:r>
            <a:r>
              <a:rPr lang="en-GB" sz="2000" i="1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Reka</a:t>
            </a:r>
            <a:r>
              <a:rPr lang="en-GB" sz="2000" i="1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</a:t>
            </a:r>
            <a:r>
              <a:rPr lang="en-GB" sz="2000" i="1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ljubezni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– 4. 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sezona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televizijske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nadaljevanke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(75 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epizod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) </a:t>
            </a:r>
            <a:r>
              <a:rPr lang="en-GB" sz="2000" dirty="0">
                <a:solidFill>
                  <a:srgbClr val="000000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| 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režija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Nejc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Levstik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in 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Jaka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Šuligoj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, 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Perfo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	</a:t>
            </a:r>
            <a:r>
              <a:rPr lang="en-GB" sz="2000" dirty="0">
                <a:solidFill>
                  <a:srgbClr val="000000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|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</a:t>
            </a:r>
            <a:r>
              <a:rPr lang="sl-SI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soscenaristka</a:t>
            </a:r>
            <a:endParaRPr lang="sl-SI" sz="20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SimSun;宋体"/>
              <a:cs typeface="Mangal" panose="02040503050203030202" pitchFamily="18" charset="0"/>
            </a:endParaRPr>
          </a:p>
          <a:p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2018	</a:t>
            </a:r>
            <a:r>
              <a:rPr lang="en-GB" sz="2000" i="1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Reka</a:t>
            </a:r>
            <a:r>
              <a:rPr lang="en-GB" sz="2000" i="1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</a:t>
            </a:r>
            <a:r>
              <a:rPr lang="en-GB" sz="2000" i="1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ljubezni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– 2. in 3. 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sezona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televizijske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nadaljevanke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(150 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epizod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) </a:t>
            </a:r>
            <a:r>
              <a:rPr lang="en-GB" sz="2000" dirty="0">
                <a:solidFill>
                  <a:srgbClr val="000000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| </a:t>
            </a:r>
            <a:r>
              <a:rPr lang="en-GB" sz="2000" dirty="0" err="1">
                <a:solidFill>
                  <a:srgbClr val="000000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r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ežija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Nejc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Levstik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in 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Jaka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Šuligoj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, 	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Perfo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|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</a:t>
            </a:r>
            <a:r>
              <a:rPr lang="sl-SI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soscenaristka</a:t>
            </a:r>
            <a:endParaRPr lang="sl-SI" sz="20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SimSun;宋体"/>
              <a:cs typeface="Mangal" panose="02040503050203030202" pitchFamily="18" charset="0"/>
            </a:endParaRPr>
          </a:p>
          <a:p>
            <a:r>
              <a:rPr lang="sl-SI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2019	LP, Lena – 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2. 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sezona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televizijske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nadaljevanke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(8 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epizod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) </a:t>
            </a:r>
            <a:r>
              <a:rPr lang="en-GB" sz="2000" dirty="0">
                <a:solidFill>
                  <a:srgbClr val="000000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| 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režija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Ema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Muc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, Aron Horvath in 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Gaja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Möderndorfer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, Veto 	</a:t>
            </a:r>
            <a:r>
              <a:rPr lang="en-GB" sz="2000" dirty="0">
                <a:solidFill>
                  <a:srgbClr val="000000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|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</a:t>
            </a:r>
            <a:r>
              <a:rPr lang="sl-SI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script</a:t>
            </a:r>
            <a:r>
              <a:rPr lang="sl-SI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</a:t>
            </a:r>
            <a:r>
              <a:rPr lang="sl-SI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doctor</a:t>
            </a:r>
            <a:endParaRPr lang="sl-SI" sz="20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SimSun;宋体"/>
              <a:cs typeface="Mangal" panose="02040503050203030202" pitchFamily="18" charset="0"/>
            </a:endParaRPr>
          </a:p>
          <a:p>
            <a:r>
              <a:rPr lang="sl-SI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2018	LP, Lena – 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1. 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sezona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televizijske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nadaljevanke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(10 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epizod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) </a:t>
            </a:r>
            <a:r>
              <a:rPr lang="en-GB" sz="2000" dirty="0">
                <a:solidFill>
                  <a:srgbClr val="000000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| 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režija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Ema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Muc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, Aron Horvath in Ester </a:t>
            </a:r>
            <a:r>
              <a:rPr lang="en-GB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Ivakič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, Veto 	</a:t>
            </a:r>
            <a:r>
              <a:rPr lang="en-GB" sz="2000" dirty="0">
                <a:solidFill>
                  <a:srgbClr val="000000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|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</a:t>
            </a:r>
            <a:r>
              <a:rPr lang="sl-SI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script</a:t>
            </a:r>
            <a:r>
              <a:rPr lang="sl-SI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</a:t>
            </a:r>
            <a:r>
              <a:rPr lang="sl-SI" sz="2000" dirty="0" err="1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doctor</a:t>
            </a:r>
            <a:endParaRPr lang="sl-SI" sz="20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SimSun;宋体"/>
              <a:cs typeface="Mangal" panose="02040503050203030202" pitchFamily="18" charset="0"/>
            </a:endParaRPr>
          </a:p>
          <a:p>
            <a:r>
              <a:rPr lang="sl-SI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2018	Garderoba – pilotna epizoda TV-serije  </a:t>
            </a:r>
            <a:r>
              <a:rPr lang="en-GB" sz="2000" dirty="0">
                <a:solidFill>
                  <a:srgbClr val="000000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| </a:t>
            </a:r>
            <a:r>
              <a:rPr lang="en-GB" sz="2000" dirty="0" err="1">
                <a:solidFill>
                  <a:srgbClr val="000000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režija</a:t>
            </a:r>
            <a:r>
              <a:rPr lang="en-GB" sz="2000" dirty="0">
                <a:solidFill>
                  <a:srgbClr val="000000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Ema</a:t>
            </a:r>
            <a:r>
              <a:rPr lang="en-GB" sz="2000" dirty="0">
                <a:solidFill>
                  <a:srgbClr val="000000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Muc</a:t>
            </a:r>
            <a:r>
              <a:rPr lang="en-GB" sz="2000" dirty="0">
                <a:solidFill>
                  <a:srgbClr val="000000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, AGRFT 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| </a:t>
            </a:r>
            <a:r>
              <a:rPr lang="en-GB" sz="2000" dirty="0" err="1">
                <a:solidFill>
                  <a:srgbClr val="000000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soscenaristka</a:t>
            </a:r>
            <a:endParaRPr lang="sl-SI" sz="20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SimSun;宋体"/>
              <a:cs typeface="Mangal" panose="02040503050203030202" pitchFamily="18" charset="0"/>
            </a:endParaRPr>
          </a:p>
          <a:p>
            <a:r>
              <a:rPr lang="sl-SI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2016	Šum  </a:t>
            </a:r>
            <a:r>
              <a:rPr lang="en-GB" sz="2000" dirty="0">
                <a:solidFill>
                  <a:srgbClr val="000000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| </a:t>
            </a:r>
            <a:r>
              <a:rPr lang="en-GB" sz="2000" dirty="0" err="1">
                <a:solidFill>
                  <a:srgbClr val="000000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režija</a:t>
            </a:r>
            <a:r>
              <a:rPr lang="en-GB" sz="2000" dirty="0">
                <a:solidFill>
                  <a:srgbClr val="000000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Iza </a:t>
            </a:r>
            <a:r>
              <a:rPr lang="en-GB" sz="2000" dirty="0" err="1">
                <a:solidFill>
                  <a:srgbClr val="000000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Skok</a:t>
            </a:r>
            <a:r>
              <a:rPr lang="en-GB" sz="2000" dirty="0">
                <a:solidFill>
                  <a:srgbClr val="000000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, AGRFT 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| </a:t>
            </a:r>
            <a:r>
              <a:rPr lang="en-GB" sz="2000" dirty="0" err="1">
                <a:solidFill>
                  <a:srgbClr val="000000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soscenaristka</a:t>
            </a:r>
            <a:endParaRPr lang="sl-SI" sz="20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SimSun;宋体"/>
              <a:cs typeface="Mangal" panose="02040503050203030202" pitchFamily="18" charset="0"/>
            </a:endParaRPr>
          </a:p>
          <a:p>
            <a:r>
              <a:rPr lang="sl-SI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2015	Na novo </a:t>
            </a:r>
            <a:r>
              <a:rPr lang="en-GB" sz="2000" dirty="0">
                <a:solidFill>
                  <a:srgbClr val="000000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| </a:t>
            </a:r>
            <a:r>
              <a:rPr lang="en-GB" sz="2000" dirty="0" err="1">
                <a:solidFill>
                  <a:srgbClr val="000000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režija</a:t>
            </a:r>
            <a:r>
              <a:rPr lang="en-GB" sz="2000" dirty="0">
                <a:solidFill>
                  <a:srgbClr val="000000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Ema</a:t>
            </a:r>
            <a:r>
              <a:rPr lang="en-GB" sz="2000" dirty="0">
                <a:solidFill>
                  <a:srgbClr val="000000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Muc</a:t>
            </a:r>
            <a:r>
              <a:rPr lang="en-GB" sz="2000" dirty="0">
                <a:solidFill>
                  <a:srgbClr val="000000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, AGRFT </a:t>
            </a:r>
            <a:r>
              <a:rPr lang="en-GB" sz="20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| </a:t>
            </a:r>
            <a:r>
              <a:rPr lang="en-GB" sz="2000" dirty="0" err="1">
                <a:solidFill>
                  <a:srgbClr val="000000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soscenaristka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985702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42CA8260-220B-41AB-9313-BC722FD15B43}"/>
              </a:ext>
            </a:extLst>
          </p:cNvPr>
          <p:cNvSpPr txBox="1"/>
          <p:nvPr/>
        </p:nvSpPr>
        <p:spPr>
          <a:xfrm>
            <a:off x="719091" y="621437"/>
            <a:ext cx="10768614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90170"/>
            <a:r>
              <a:rPr lang="sl-SI" sz="1800" b="1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DRAMSKI TEKSTI, </a:t>
            </a:r>
            <a:r>
              <a:rPr lang="sl-SI" sz="18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avtorica teksta</a:t>
            </a:r>
            <a:endParaRPr lang="sl-SI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SimSun;宋体"/>
              <a:cs typeface="Mangal" panose="02040503050203030202" pitchFamily="18" charset="0"/>
            </a:endParaRPr>
          </a:p>
          <a:p>
            <a:r>
              <a:rPr lang="sl-SI" sz="18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 </a:t>
            </a:r>
            <a:endParaRPr lang="sl-SI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SimSun;宋体"/>
              <a:cs typeface="Mangal" panose="02040503050203030202" pitchFamily="18" charset="0"/>
            </a:endParaRPr>
          </a:p>
          <a:p>
            <a:r>
              <a:rPr lang="sl-SI" sz="18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2016	Zimske radosti</a:t>
            </a:r>
            <a:endParaRPr lang="sl-SI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SimSun;宋体"/>
              <a:cs typeface="Mangal" panose="02040503050203030202" pitchFamily="18" charset="0"/>
            </a:endParaRPr>
          </a:p>
          <a:p>
            <a:r>
              <a:rPr lang="sl-SI" sz="18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 </a:t>
            </a:r>
            <a:endParaRPr lang="sl-SI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SimSun;宋体"/>
              <a:cs typeface="Mangal" panose="02040503050203030202" pitchFamily="18" charset="0"/>
            </a:endParaRPr>
          </a:p>
          <a:p>
            <a:r>
              <a:rPr lang="sl-SI" sz="18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 </a:t>
            </a:r>
            <a:endParaRPr lang="sl-SI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SimSun;宋体"/>
              <a:cs typeface="Mangal" panose="02040503050203030202" pitchFamily="18" charset="0"/>
            </a:endParaRPr>
          </a:p>
          <a:p>
            <a:r>
              <a:rPr lang="sl-SI" sz="1800" b="1" dirty="0">
                <a:effectLst/>
                <a:latin typeface="Myriad Pro"/>
                <a:ea typeface="Times New Roman" panose="02020603050405020304" pitchFamily="18" charset="0"/>
              </a:rPr>
              <a:t>NAGRADE</a:t>
            </a:r>
            <a:endParaRPr lang="sl-S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l-SI" sz="1800" dirty="0">
                <a:effectLst/>
                <a:latin typeface="Myriad Pro"/>
                <a:ea typeface="Times New Roman" panose="02020603050405020304" pitchFamily="18" charset="0"/>
              </a:rPr>
              <a:t> </a:t>
            </a:r>
            <a:endParaRPr lang="sl-S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l-SI" sz="1800" dirty="0">
                <a:effectLst/>
                <a:latin typeface="Myriad Pro"/>
                <a:ea typeface="Times New Roman" panose="02020603050405020304" pitchFamily="18" charset="0"/>
              </a:rPr>
              <a:t>2016	Nagrada za mladega dramatika na 46. </a:t>
            </a:r>
            <a:r>
              <a:rPr lang="sl-SI" sz="1800">
                <a:effectLst/>
                <a:latin typeface="Myriad Pro"/>
                <a:ea typeface="Times New Roman" panose="02020603050405020304" pitchFamily="18" charset="0"/>
              </a:rPr>
              <a:t>tednu </a:t>
            </a:r>
            <a:r>
              <a:rPr lang="sl-SI" sz="1800" dirty="0">
                <a:effectLst/>
                <a:latin typeface="Myriad Pro"/>
                <a:ea typeface="Times New Roman" panose="02020603050405020304" pitchFamily="18" charset="0"/>
              </a:rPr>
              <a:t>slovenske drame za tekst </a:t>
            </a:r>
            <a:r>
              <a:rPr lang="sl-SI" sz="1800" i="1" dirty="0">
                <a:effectLst/>
                <a:latin typeface="Myriad Pro"/>
                <a:ea typeface="Times New Roman" panose="02020603050405020304" pitchFamily="18" charset="0"/>
              </a:rPr>
              <a:t>Zimske radosti</a:t>
            </a:r>
            <a:endParaRPr lang="sl-S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90170">
              <a:spcAft>
                <a:spcPts val="600"/>
              </a:spcAft>
            </a:pPr>
            <a:r>
              <a:rPr lang="sl-SI" sz="1800" dirty="0">
                <a:solidFill>
                  <a:srgbClr val="00000A"/>
                </a:solidFill>
                <a:effectLst/>
                <a:latin typeface="Myriad Pro"/>
                <a:ea typeface="SimSun;宋体"/>
                <a:cs typeface="Mangal" panose="02040503050203030202" pitchFamily="18" charset="0"/>
              </a:rPr>
              <a:t>2016	PREŠERNOVA NAGRADA UL AGRFT </a:t>
            </a:r>
            <a:endParaRPr lang="sl-SI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SimSun;宋体"/>
              <a:cs typeface="Mangal" panose="02040503050203030202" pitchFamily="18" charset="0"/>
            </a:endParaRPr>
          </a:p>
          <a:p>
            <a:r>
              <a:rPr lang="sl-SI" sz="1800" dirty="0">
                <a:effectLst/>
                <a:latin typeface="Myriad Pro"/>
                <a:ea typeface="Times New Roman" panose="02020603050405020304" pitchFamily="18" charset="0"/>
              </a:rPr>
              <a:t>2022	Nagrada </a:t>
            </a:r>
            <a:r>
              <a:rPr lang="sl-SI" sz="1800" dirty="0" err="1">
                <a:effectLst/>
                <a:latin typeface="Myriad Pro"/>
                <a:ea typeface="Times New Roman" panose="02020603050405020304" pitchFamily="18" charset="0"/>
              </a:rPr>
              <a:t>orion</a:t>
            </a:r>
            <a:r>
              <a:rPr lang="sl-SI" sz="1800" dirty="0">
                <a:effectLst/>
                <a:latin typeface="Myriad Pro"/>
                <a:ea typeface="Times New Roman" panose="02020603050405020304" pitchFamily="18" charset="0"/>
              </a:rPr>
              <a:t> za najbolj gledana domača avdiovizualna dela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8991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ED67FB-2435-4009-93FB-1E8EC7064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JERNEJA KAJA BALOG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E0BECE7A-8F8E-4DA4-8A7E-9087C9B56C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2190" y="1447484"/>
            <a:ext cx="4729479" cy="47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05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3EE3223A-7386-4E8C-8A73-8EB92F91489D}"/>
              </a:ext>
            </a:extLst>
          </p:cNvPr>
          <p:cNvSpPr txBox="1"/>
          <p:nvPr/>
        </p:nvSpPr>
        <p:spPr>
          <a:xfrm>
            <a:off x="942513" y="452761"/>
            <a:ext cx="1030697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Jerneja Kaja </a:t>
            </a:r>
            <a:r>
              <a:rPr lang="sl-SI" sz="2800" b="1" dirty="0" err="1"/>
              <a:t>Balog</a:t>
            </a:r>
            <a:r>
              <a:rPr lang="sl-SI" sz="2800" b="1" dirty="0"/>
              <a:t> (1982) </a:t>
            </a:r>
          </a:p>
          <a:p>
            <a:r>
              <a:rPr lang="sl-SI" sz="2200" dirty="0"/>
              <a:t>je po končanem študiju prava (Univerza v Ljubljani) študirala na Akademiji za gledališče, radio, film in televizijo (Univerza v Ljubljani); smer Dramaturgija in scenske umetnosti. Študij dramaturgije ji je omogočil izobraževanje in ustvarjanje tako na gledališkem kot na filmskem področju.</a:t>
            </a:r>
          </a:p>
          <a:p>
            <a:endParaRPr lang="sl-SI" sz="2200" dirty="0"/>
          </a:p>
          <a:p>
            <a:r>
              <a:rPr lang="sl-SI" sz="2200" dirty="0"/>
              <a:t>Kot dramaturginja je redno sodelovala pri gledaliških produkcijah svojega letnika pod mentorstvom prof. Matjaža Zupančiča (mentor za režijo), prof. Branka Šturbeja, prof. Matjaža </a:t>
            </a:r>
            <a:r>
              <a:rPr lang="sl-SI" sz="2200" dirty="0" err="1"/>
              <a:t>Tribušona</a:t>
            </a:r>
            <a:r>
              <a:rPr lang="sl-SI" sz="2200" dirty="0"/>
              <a:t> (mentorja za igro) in prof. Blaža Lukana (mentor za dramaturgijo). V gledališki sezoni 2015/2016 je bila v SNG Drama Ljubljana dramaturginja avtorskega projekta Sare </a:t>
            </a:r>
            <a:r>
              <a:rPr lang="sl-SI" sz="2200" dirty="0" err="1"/>
              <a:t>Lucu</a:t>
            </a:r>
            <a:r>
              <a:rPr lang="sl-SI" sz="2200" dirty="0"/>
              <a:t> A. B. S. I. N. T. V Gledališču Glej je v isti sezoni pripravila dramaturgijo gledališke igre Varovanec hoče biti varuh (Peter Handke, r. Iztok </a:t>
            </a:r>
            <a:r>
              <a:rPr lang="sl-SI" sz="2200" dirty="0" err="1"/>
              <a:t>Tory</a:t>
            </a:r>
            <a:r>
              <a:rPr lang="sl-SI" sz="2200" dirty="0"/>
              <a:t>).</a:t>
            </a:r>
          </a:p>
          <a:p>
            <a:endParaRPr lang="sl-SI" sz="2200" dirty="0"/>
          </a:p>
          <a:p>
            <a:r>
              <a:rPr lang="sl-SI" sz="2200" dirty="0"/>
              <a:t>Leta 2014 je Kaja </a:t>
            </a:r>
            <a:r>
              <a:rPr lang="sl-SI" sz="2200" dirty="0" err="1"/>
              <a:t>Balog</a:t>
            </a:r>
            <a:r>
              <a:rPr lang="sl-SI" sz="2200" dirty="0"/>
              <a:t> napisala izviren scenarij za kratki animirani film Slovo, ki je v režiji Leona Vidmarja in produkciji Zavoda ZVVIKS, premiero doživel na 19. Festivalu slovenskega filma (Portorož, 2016) in prejel </a:t>
            </a:r>
            <a:r>
              <a:rPr lang="sl-SI" sz="2200" b="1" dirty="0"/>
              <a:t>vesno za najboljšo animacijo</a:t>
            </a:r>
            <a:r>
              <a:rPr lang="sl-SI" sz="2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63419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105D150-FFB2-458F-9785-4D7B875450E1}"/>
              </a:ext>
            </a:extLst>
          </p:cNvPr>
          <p:cNvSpPr txBox="1"/>
          <p:nvPr/>
        </p:nvSpPr>
        <p:spPr>
          <a:xfrm>
            <a:off x="994299" y="958788"/>
            <a:ext cx="101382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200" dirty="0"/>
              <a:t>V zadnjem letniku študija je Kaja </a:t>
            </a:r>
            <a:r>
              <a:rPr lang="sl-SI" sz="2200" dirty="0" err="1"/>
              <a:t>Balog</a:t>
            </a:r>
            <a:r>
              <a:rPr lang="sl-SI" sz="2200" dirty="0"/>
              <a:t> kot </a:t>
            </a:r>
            <a:r>
              <a:rPr lang="sl-SI" sz="2200" dirty="0" err="1"/>
              <a:t>soscenaristka</a:t>
            </a:r>
            <a:r>
              <a:rPr lang="sl-SI" sz="2200" dirty="0"/>
              <a:t> napisala izviren scenarij za diplomski film Maje Križnik Male ribe, ki je prejel Prešernovo nagrado UL, v zadnjih letih Kaja </a:t>
            </a:r>
            <a:r>
              <a:rPr lang="sl-SI" sz="2200" dirty="0" err="1"/>
              <a:t>Balog</a:t>
            </a:r>
            <a:r>
              <a:rPr lang="sl-SI" sz="2200" dirty="0"/>
              <a:t> uspešno dela tudi kot televizijska scenaristka; v scenarističnem tandemu s Pio Vatovec sta se podpisali pod več sezon originalnih slovenskih televizijskih nadaljevank, kot sta Reka ljubezni in </a:t>
            </a:r>
            <a:r>
              <a:rPr lang="sl-SI" sz="2200" dirty="0" err="1"/>
              <a:t>Sekirca</a:t>
            </a:r>
            <a:r>
              <a:rPr lang="sl-SI" sz="2200" dirty="0"/>
              <a:t> v med. Za slednjo sta leta 2022 prejeli tudi nagrado zvezde </a:t>
            </a:r>
            <a:r>
              <a:rPr lang="sl-SI" sz="2200" dirty="0" err="1"/>
              <a:t>oriona</a:t>
            </a:r>
            <a:r>
              <a:rPr lang="sl-SI" sz="2200" dirty="0"/>
              <a:t>, ki jo za najbolj gledana domača avdiovizualna dela v kabelski transmisiji podeljuje AIPA. Z Zavodom ZVVIKS pa nadaljuje sodelovanje v okviru mednarodnega celovečernega animiranega filma </a:t>
            </a:r>
            <a:r>
              <a:rPr lang="sl-SI" sz="2200" dirty="0" err="1"/>
              <a:t>Of</a:t>
            </a:r>
            <a:r>
              <a:rPr lang="sl-SI" sz="2200" dirty="0"/>
              <a:t> </a:t>
            </a:r>
            <a:r>
              <a:rPr lang="sl-SI" sz="2200" dirty="0" err="1"/>
              <a:t>Unwanted</a:t>
            </a:r>
            <a:r>
              <a:rPr lang="sl-SI" sz="2200" dirty="0"/>
              <a:t> </a:t>
            </a:r>
            <a:r>
              <a:rPr lang="sl-SI" sz="2200" dirty="0" err="1"/>
              <a:t>Things</a:t>
            </a:r>
            <a:r>
              <a:rPr lang="sl-SI" sz="2200" dirty="0"/>
              <a:t> </a:t>
            </a:r>
            <a:r>
              <a:rPr lang="sl-SI" sz="2200" dirty="0" err="1"/>
              <a:t>and</a:t>
            </a:r>
            <a:r>
              <a:rPr lang="sl-SI" sz="2200" dirty="0"/>
              <a:t> </a:t>
            </a:r>
            <a:r>
              <a:rPr lang="sl-SI" sz="2200" dirty="0" err="1"/>
              <a:t>People</a:t>
            </a:r>
            <a:r>
              <a:rPr lang="sl-SI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797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6FA9BCB8-135E-43F6-8A57-08115571EB7A}"/>
              </a:ext>
            </a:extLst>
          </p:cNvPr>
          <p:cNvSpPr txBox="1"/>
          <p:nvPr/>
        </p:nvSpPr>
        <p:spPr>
          <a:xfrm>
            <a:off x="674703" y="639192"/>
            <a:ext cx="10866268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l-SI" sz="22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NAGRADE</a:t>
            </a:r>
          </a:p>
          <a:p>
            <a:pPr algn="l"/>
            <a:r>
              <a:rPr lang="sl-SI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SEKIRCA V MED</a:t>
            </a:r>
          </a:p>
          <a:p>
            <a:pPr algn="l"/>
            <a:r>
              <a:rPr lang="sl-SI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2022 zvezde </a:t>
            </a:r>
            <a:r>
              <a:rPr lang="sl-SI" sz="2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oriona</a:t>
            </a:r>
            <a:r>
              <a:rPr lang="sl-SI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za najbolj gledana domača avdiovizualna dela v kabelski transmisiji, AIPA, Slovenija</a:t>
            </a:r>
          </a:p>
          <a:p>
            <a:pPr algn="l"/>
            <a:r>
              <a:rPr lang="sl-SI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OF UNWANTED THINGS AND PEOPLE | </a:t>
            </a:r>
            <a:r>
              <a:rPr lang="sl-SI" sz="2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soscenaristka</a:t>
            </a:r>
            <a:endParaRPr lang="sl-SI" sz="21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sl-SI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2019 </a:t>
            </a:r>
            <a:r>
              <a:rPr lang="sl-SI" sz="2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Eurimages</a:t>
            </a:r>
            <a:r>
              <a:rPr lang="sl-SI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Co-</a:t>
            </a:r>
            <a:r>
              <a:rPr lang="sl-SI" sz="2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Production</a:t>
            </a:r>
            <a:r>
              <a:rPr lang="sl-SI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l-SI" sz="2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Development</a:t>
            </a:r>
            <a:r>
              <a:rPr lang="sl-SI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l-SI" sz="2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Award</a:t>
            </a:r>
            <a:r>
              <a:rPr lang="sl-SI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sl-SI" sz="2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Cartoon</a:t>
            </a:r>
            <a:r>
              <a:rPr lang="sl-SI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l-SI" sz="2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Movie</a:t>
            </a:r>
            <a:r>
              <a:rPr lang="sl-SI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Francija 2018 </a:t>
            </a:r>
            <a:r>
              <a:rPr lang="sl-SI" sz="2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Award</a:t>
            </a:r>
            <a:r>
              <a:rPr lang="sl-SI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l-SI" sz="2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for</a:t>
            </a:r>
            <a:r>
              <a:rPr lang="sl-SI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l-SI" sz="2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Best</a:t>
            </a:r>
            <a:r>
              <a:rPr lang="sl-SI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l-SI" sz="2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Feature</a:t>
            </a:r>
            <a:r>
              <a:rPr lang="sl-SI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l-SI" sz="2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Animation</a:t>
            </a:r>
            <a:r>
              <a:rPr lang="sl-SI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l-SI" sz="2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Pitch</a:t>
            </a:r>
            <a:r>
              <a:rPr lang="sl-SI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sl-SI" sz="2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Visegrad</a:t>
            </a:r>
            <a:r>
              <a:rPr lang="sl-SI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l-SI" sz="2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Animation</a:t>
            </a:r>
            <a:r>
              <a:rPr lang="sl-SI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Forum, Češka 2018 </a:t>
            </a:r>
            <a:r>
              <a:rPr lang="sl-SI" sz="2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Nespresso</a:t>
            </a:r>
            <a:r>
              <a:rPr lang="sl-SI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l-SI" sz="2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Audience</a:t>
            </a:r>
            <a:r>
              <a:rPr lang="sl-SI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l-SI" sz="2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Award</a:t>
            </a:r>
            <a:r>
              <a:rPr lang="sl-SI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sl-SI" sz="2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Visegrad</a:t>
            </a:r>
            <a:r>
              <a:rPr lang="sl-SI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l-SI" sz="2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Animation</a:t>
            </a:r>
            <a:r>
              <a:rPr lang="sl-SI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Forum, Češka</a:t>
            </a:r>
          </a:p>
          <a:p>
            <a:pPr algn="l"/>
            <a:r>
              <a:rPr lang="sl-SI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SLOVO | scenaristka</a:t>
            </a:r>
          </a:p>
          <a:p>
            <a:pPr algn="l"/>
            <a:r>
              <a:rPr lang="sl-SI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2017 </a:t>
            </a:r>
            <a:r>
              <a:rPr lang="sl-SI" sz="2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Best</a:t>
            </a:r>
            <a:r>
              <a:rPr lang="sl-SI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l-SI" sz="2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Animation</a:t>
            </a:r>
            <a:r>
              <a:rPr lang="sl-SI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Film, </a:t>
            </a:r>
            <a:r>
              <a:rPr lang="sl-SI" sz="2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Lebanon</a:t>
            </a:r>
            <a:r>
              <a:rPr lang="sl-SI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l-SI" sz="2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International</a:t>
            </a:r>
            <a:r>
              <a:rPr lang="sl-SI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Short Film Festival, Libanon</a:t>
            </a:r>
          </a:p>
          <a:p>
            <a:pPr algn="l"/>
            <a:r>
              <a:rPr lang="sl-SI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2017 Maribor </a:t>
            </a:r>
            <a:r>
              <a:rPr lang="sl-SI" sz="2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Audience</a:t>
            </a:r>
            <a:r>
              <a:rPr lang="sl-SI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Grand </a:t>
            </a:r>
            <a:r>
              <a:rPr lang="sl-SI" sz="2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Prix</a:t>
            </a:r>
            <a:r>
              <a:rPr lang="sl-SI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sl-SI" sz="2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StopTrik</a:t>
            </a:r>
            <a:r>
              <a:rPr lang="sl-SI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l-SI" sz="2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International</a:t>
            </a:r>
            <a:r>
              <a:rPr lang="sl-SI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Film Festival, Slovenija 2017 Posebna omemba žirije (</a:t>
            </a:r>
            <a:r>
              <a:rPr lang="sl-SI" sz="2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Hassan</a:t>
            </a:r>
            <a:r>
              <a:rPr lang="sl-SI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l-SI" sz="2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Muthalib</a:t>
            </a:r>
            <a:r>
              <a:rPr lang="sl-SI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Malezija), CRAFT - </a:t>
            </a:r>
            <a:r>
              <a:rPr lang="sl-SI" sz="2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International</a:t>
            </a:r>
            <a:r>
              <a:rPr lang="sl-SI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l-SI" sz="2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Animation</a:t>
            </a:r>
            <a:r>
              <a:rPr lang="sl-SI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Festival, Indonezija</a:t>
            </a:r>
          </a:p>
          <a:p>
            <a:pPr algn="l"/>
            <a:r>
              <a:rPr lang="sl-SI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2017 Zmagovalec </a:t>
            </a:r>
            <a:r>
              <a:rPr lang="sl-SI" sz="2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International</a:t>
            </a:r>
            <a:r>
              <a:rPr lang="sl-SI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l-SI" sz="2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Animated</a:t>
            </a:r>
            <a:r>
              <a:rPr lang="sl-SI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Short Film </a:t>
            </a:r>
            <a:r>
              <a:rPr lang="sl-SI" sz="2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Competition</a:t>
            </a:r>
            <a:r>
              <a:rPr lang="sl-SI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sl-SI" sz="2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Chilemonos</a:t>
            </a:r>
            <a:r>
              <a:rPr lang="sl-SI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Čile 2017 Nagrada IRIS 2016 za fotografijo pri animiranem filmu, Združenje filmskih snemalcev Slovenije, Ljubljana, Slovenija</a:t>
            </a:r>
          </a:p>
          <a:p>
            <a:pPr algn="l"/>
            <a:r>
              <a:rPr lang="sl-SI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2016 </a:t>
            </a:r>
            <a:r>
              <a:rPr lang="sl-SI" sz="2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PrimaSound</a:t>
            </a:r>
            <a:r>
              <a:rPr lang="sl-SI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l-SI" sz="2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Award</a:t>
            </a:r>
            <a:r>
              <a:rPr lang="sl-SI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sl-SI" sz="2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Primanima</a:t>
            </a:r>
            <a:r>
              <a:rPr lang="sl-SI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l-SI" sz="2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World</a:t>
            </a:r>
            <a:r>
              <a:rPr lang="sl-SI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Festival </a:t>
            </a:r>
            <a:r>
              <a:rPr lang="sl-SI" sz="2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sl-SI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First </a:t>
            </a:r>
            <a:r>
              <a:rPr lang="sl-SI" sz="2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Animations</a:t>
            </a:r>
            <a:r>
              <a:rPr lang="sl-SI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Madžarska 2016 vesna za najboljšo animacijo, Festival slovenskega filma, Slovenija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93978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F48DE239-2B92-4A5E-AB8E-E916C260907C}"/>
              </a:ext>
            </a:extLst>
          </p:cNvPr>
          <p:cNvSpPr txBox="1"/>
          <p:nvPr/>
        </p:nvSpPr>
        <p:spPr>
          <a:xfrm>
            <a:off x="514905" y="532660"/>
            <a:ext cx="1099055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l-SI" sz="22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MALE RIBE | </a:t>
            </a:r>
            <a:r>
              <a:rPr lang="sl-SI" sz="220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soscenaristka</a:t>
            </a:r>
            <a:endParaRPr lang="sl-SI" sz="220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sl-SI" sz="22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2015 PREŠERNOVA NAGRADA UL AGRFT</a:t>
            </a:r>
          </a:p>
          <a:p>
            <a:pPr algn="l"/>
            <a:r>
              <a:rPr lang="sl-SI" sz="22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2016 NAGRADA ZA NAJBOLJŠI ŠTUDENTSKI KRATKI FILM, Balkan Film </a:t>
            </a:r>
            <a:r>
              <a:rPr lang="sl-SI" sz="220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Food</a:t>
            </a:r>
            <a:r>
              <a:rPr lang="sl-SI" sz="22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Festival</a:t>
            </a:r>
          </a:p>
          <a:p>
            <a:pPr algn="l"/>
            <a:r>
              <a:rPr lang="sl-SI" sz="22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2016, </a:t>
            </a:r>
            <a:r>
              <a:rPr lang="sl-SI" sz="220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Pogradec</a:t>
            </a:r>
            <a:r>
              <a:rPr lang="sl-SI" sz="22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Albanija</a:t>
            </a:r>
          </a:p>
          <a:p>
            <a:pPr algn="l"/>
            <a:r>
              <a:rPr lang="sl-SI" sz="22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2016 VESNA ZA NAJBOLJŠI ŠTUDENTSKI FILM, 19. festival slovenskega filma,</a:t>
            </a:r>
          </a:p>
          <a:p>
            <a:pPr algn="l"/>
            <a:r>
              <a:rPr lang="sl-SI" sz="22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Portorož</a:t>
            </a:r>
          </a:p>
          <a:p>
            <a:pPr algn="l"/>
            <a:r>
              <a:rPr lang="sl-SI" sz="22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2016 IRIDIUM FILM NAGRADA ZA NAJBOLJŠI ŠTUDIJSKI FILM, 19. festival slovenskega filma, Portorož</a:t>
            </a:r>
          </a:p>
          <a:p>
            <a:pPr algn="l"/>
            <a:r>
              <a:rPr lang="sl-SI" sz="22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DOBER TEK, ŽIVLJENJE | asistentka režije</a:t>
            </a:r>
          </a:p>
          <a:p>
            <a:pPr algn="l"/>
            <a:r>
              <a:rPr lang="sl-SI" sz="22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2016 VESNA ZA NAJBOLJŠI KRATKI FILM, 19. festival slovenskega filma, Portorož 2016 POSEBNA OMEMBA ŽIRIJE, 15. Magma film festival, </a:t>
            </a:r>
            <a:r>
              <a:rPr lang="sl-SI" sz="220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Acireale</a:t>
            </a:r>
            <a:r>
              <a:rPr lang="sl-SI" sz="22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Italija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02144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8F5952-85DD-405C-962D-729085F82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MAJA KRIŽNIK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B514CF80-8CC0-47BD-A03B-E4F45A3471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56" y="1825625"/>
            <a:ext cx="2889288" cy="4351338"/>
          </a:xfrm>
        </p:spPr>
      </p:pic>
    </p:spTree>
    <p:extLst>
      <p:ext uri="{BB962C8B-B14F-4D97-AF65-F5344CB8AC3E}">
        <p14:creationId xmlns:p14="http://schemas.microsoft.com/office/powerpoint/2010/main" val="867679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CD076050-4CCF-4096-BCAF-13EB3D0270E9}"/>
              </a:ext>
            </a:extLst>
          </p:cNvPr>
          <p:cNvSpPr txBox="1"/>
          <p:nvPr/>
        </p:nvSpPr>
        <p:spPr>
          <a:xfrm>
            <a:off x="1198484" y="1029811"/>
            <a:ext cx="9889725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sl-SI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Maja Križnik (1986)</a:t>
            </a:r>
            <a:r>
              <a:rPr lang="sl-SI" sz="24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sl-SI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sl-SI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 diplomi iz primerjalne književnosti in filozofije je diplomirala na Akademiji za gledališče, radio, film in televizijo v Ljubljani; smer filmska in televizijska režija. Za svoj diplomski film </a:t>
            </a:r>
            <a:r>
              <a:rPr lang="sl-SI" sz="22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Male ribe (2016)</a:t>
            </a:r>
            <a:r>
              <a:rPr lang="sl-SI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je na 19. FSF-ju prejela nagrado Vesna za najboljši študijski film. Občasno vodi delavnice </a:t>
            </a:r>
            <a:r>
              <a:rPr lang="sl-SI" sz="2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scenaristike</a:t>
            </a:r>
            <a:r>
              <a:rPr lang="sl-SI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za otroke in mladino ter dela kot pomočnica režije.</a:t>
            </a:r>
            <a:endParaRPr lang="sl-SI" sz="22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sl-SI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Trenutno ima v razvoju scenarij za celovečerni prvenec Pošasti (Zverine), za katerega je dobila podporo SFC-ja za razvoj scenarija.  Kot </a:t>
            </a:r>
            <a:r>
              <a:rPr lang="sl-SI" sz="2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soscenaristka</a:t>
            </a:r>
            <a:r>
              <a:rPr lang="sl-SI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je sodelovala pri animiranem projektu </a:t>
            </a:r>
            <a:r>
              <a:rPr lang="sl-SI" sz="2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Nezaželene reči: Včerajšnji časopis, ki je slovensko-češka-slovaško-francoska koprodukcija in je trenutno v produkciji. Projekt je leta 2019 prejel </a:t>
            </a:r>
            <a:r>
              <a:rPr lang="sl-SI" sz="22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Eurimages</a:t>
            </a:r>
            <a:r>
              <a:rPr lang="sl-SI" sz="2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nagrado.</a:t>
            </a:r>
            <a:endParaRPr lang="sl-SI" sz="22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sl-SI" sz="2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Trenutno kot</a:t>
            </a:r>
            <a:r>
              <a:rPr lang="sl-SI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scenaristka začenja z razvojem celovečernega animiranega filma Gospa s klobukom (produkcija ZVVIKS), ki je prejel podporo SFC-ja za razvoj scenarija, ter dveh kratkih animiranih filmov – </a:t>
            </a:r>
            <a:r>
              <a:rPr lang="sl-SI" sz="2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Plavutarji</a:t>
            </a:r>
            <a:r>
              <a:rPr lang="sl-SI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(produkcija URGH!) in Pojoči grad (produkcija </a:t>
            </a:r>
            <a:r>
              <a:rPr lang="sl-SI" sz="2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Invida</a:t>
            </a:r>
            <a:r>
              <a:rPr lang="sl-SI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), ki je prejel podporo RTV Slovenija za razvoj projekta. </a:t>
            </a:r>
            <a:endParaRPr lang="sl-SI" sz="22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sl-SI" sz="2200" b="0" dirty="0">
                <a:effectLst/>
              </a:rPr>
            </a:br>
            <a:br>
              <a:rPr lang="sl-SI" sz="2200" b="0" dirty="0">
                <a:effectLst/>
              </a:rPr>
            </a:br>
            <a:endParaRPr lang="sl-SI" sz="2200" dirty="0"/>
          </a:p>
        </p:txBody>
      </p:sp>
    </p:spTree>
    <p:extLst>
      <p:ext uri="{BB962C8B-B14F-4D97-AF65-F5344CB8AC3E}">
        <p14:creationId xmlns:p14="http://schemas.microsoft.com/office/powerpoint/2010/main" val="1636158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6C3F878-3954-4B52-A028-2C5065EDEA32}"/>
              </a:ext>
            </a:extLst>
          </p:cNvPr>
          <p:cNvSpPr txBox="1"/>
          <p:nvPr/>
        </p:nvSpPr>
        <p:spPr>
          <a:xfrm>
            <a:off x="967666" y="197346"/>
            <a:ext cx="1004952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sl-SI" sz="22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NAGRADE</a:t>
            </a:r>
            <a:endParaRPr lang="sl-SI" sz="22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sl-SI" sz="22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2019 – EURIMAGES AWARD </a:t>
            </a:r>
            <a:r>
              <a:rPr lang="sl-SI" sz="2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| Nezaželene reči: Včerajšnji časopis, produkcija ZVVIKS (SI), MAUR Film (CZ), </a:t>
            </a:r>
            <a:r>
              <a:rPr lang="sl-SI" sz="22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Artichoke</a:t>
            </a:r>
            <a:r>
              <a:rPr lang="sl-SI" sz="2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(SK), </a:t>
            </a:r>
            <a:r>
              <a:rPr lang="sl-SI" sz="22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Vivement</a:t>
            </a:r>
            <a:r>
              <a:rPr lang="sl-SI" sz="2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l-SI" sz="22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Lundi</a:t>
            </a:r>
            <a:r>
              <a:rPr lang="sl-SI" sz="2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! (FR) | </a:t>
            </a:r>
            <a:r>
              <a:rPr lang="sl-SI" sz="22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Soscenaristka</a:t>
            </a:r>
            <a:endParaRPr lang="sl-SI" sz="22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sl-SI" sz="22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2018 – FEATURE PITCH PRIZE, </a:t>
            </a:r>
            <a:r>
              <a:rPr lang="sl-SI" sz="2200" b="1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Visegrad</a:t>
            </a:r>
            <a:r>
              <a:rPr lang="sl-SI" sz="22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l-SI" sz="2200" b="1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Animation</a:t>
            </a:r>
            <a:r>
              <a:rPr lang="sl-SI" sz="22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Forum 2018 </a:t>
            </a:r>
            <a:r>
              <a:rPr lang="sl-SI" sz="2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| (Nezaželene reči: Včerajšnji časopis, produkcija ZVVIKS (SI), MAUR Film (CZ), </a:t>
            </a:r>
            <a:r>
              <a:rPr lang="sl-SI" sz="22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Artichoke</a:t>
            </a:r>
            <a:r>
              <a:rPr lang="sl-SI" sz="2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(SK), </a:t>
            </a:r>
            <a:r>
              <a:rPr lang="sl-SI" sz="22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Vivement</a:t>
            </a:r>
            <a:r>
              <a:rPr lang="sl-SI" sz="2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l-SI" sz="22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Lundi</a:t>
            </a:r>
            <a:r>
              <a:rPr lang="sl-SI" sz="2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! (FR) | </a:t>
            </a:r>
            <a:r>
              <a:rPr lang="sl-SI" sz="22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Soscenaristka</a:t>
            </a:r>
            <a:br>
              <a:rPr lang="sl-SI" sz="22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sl-SI" sz="2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2016 </a:t>
            </a:r>
            <a:r>
              <a:rPr lang="sl-SI" sz="22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NAGRADA ZA NAJBOLJŠI ŠTUDENTSKI KRATKI FILM</a:t>
            </a:r>
            <a:r>
              <a:rPr lang="sl-SI" sz="2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Balkan Film </a:t>
            </a:r>
            <a:r>
              <a:rPr lang="sl-SI" sz="22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Food</a:t>
            </a:r>
            <a:r>
              <a:rPr lang="sl-SI" sz="2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Festival 2016 </a:t>
            </a:r>
            <a:r>
              <a:rPr lang="sl-SI" sz="22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Pogradec</a:t>
            </a:r>
            <a:r>
              <a:rPr lang="sl-SI" sz="2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Albanija | Male ribe</a:t>
            </a:r>
            <a:br>
              <a:rPr lang="sl-SI" sz="2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sl-SI" sz="2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2016 </a:t>
            </a:r>
            <a:r>
              <a:rPr lang="sl-SI" sz="22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VESNA ZA NAJBOLJŠI ŠTUDENTSKI FILM,</a:t>
            </a:r>
            <a:r>
              <a:rPr lang="sl-SI" sz="2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19. festival slovenskega filma, Portorož | Male ribe</a:t>
            </a:r>
            <a:br>
              <a:rPr lang="sl-SI" sz="2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sl-SI" sz="2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2016 </a:t>
            </a:r>
            <a:r>
              <a:rPr lang="sl-SI" sz="22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IRIDIUM FILM NAGRADA ZA NAJBOLJŠI ŠTUDIJSKI FILM,</a:t>
            </a:r>
            <a:r>
              <a:rPr lang="sl-SI" sz="2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19. festival slovenskega filma, Portorož | Male ribe</a:t>
            </a:r>
            <a:br>
              <a:rPr lang="sl-SI" sz="2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sl-SI" sz="2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2015 </a:t>
            </a:r>
            <a:r>
              <a:rPr lang="sl-SI" sz="22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PREŠERNOVA NAGRADA UL AGRFT</a:t>
            </a:r>
            <a:r>
              <a:rPr lang="sl-SI" sz="2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za režijo kratkega igranega filma | Male ribe</a:t>
            </a:r>
            <a:br>
              <a:rPr lang="sl-SI" sz="2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sl-SI" sz="2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2015 </a:t>
            </a:r>
            <a:r>
              <a:rPr lang="sl-SI" sz="22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PREŠERNOVA NAGRADA UL AGRFT</a:t>
            </a:r>
            <a:r>
              <a:rPr lang="sl-SI" sz="2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za režijo kratke televizijske drame | Živalski vrt</a:t>
            </a:r>
            <a:endParaRPr lang="sl-SI" sz="2200" b="0" dirty="0">
              <a:effectLst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29410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1360</Words>
  <Application>Microsoft Office PowerPoint</Application>
  <PresentationFormat>Širokozaslonsko</PresentationFormat>
  <Paragraphs>73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Myriad Pro</vt:lpstr>
      <vt:lpstr>Times New Roman</vt:lpstr>
      <vt:lpstr>Officeova tema</vt:lpstr>
      <vt:lpstr>Predstavitev sevniških ustvarjalk</vt:lpstr>
      <vt:lpstr>JERNEJA KAJA BALOG</vt:lpstr>
      <vt:lpstr>PowerPointova predstavitev</vt:lpstr>
      <vt:lpstr>PowerPointova predstavitev</vt:lpstr>
      <vt:lpstr>PowerPointova predstavitev</vt:lpstr>
      <vt:lpstr>PowerPointova predstavitev</vt:lpstr>
      <vt:lpstr>MAJA KRIŽNIK</vt:lpstr>
      <vt:lpstr>PowerPointova predstavitev</vt:lpstr>
      <vt:lpstr>PowerPointova predstavitev</vt:lpstr>
      <vt:lpstr>PIA VATOVEC DIRNBEK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Predstavitev sevniških ustvarjalk: scenaristk in režiserk</dc:title>
  <dc:creator>ŽIVA</dc:creator>
  <cp:lastModifiedBy>ŽIVA</cp:lastModifiedBy>
  <cp:revision>9</cp:revision>
  <dcterms:created xsi:type="dcterms:W3CDTF">2022-05-30T18:01:22Z</dcterms:created>
  <dcterms:modified xsi:type="dcterms:W3CDTF">2022-05-30T19:13:41Z</dcterms:modified>
</cp:coreProperties>
</file>